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8" r:id="rId3"/>
    <p:sldId id="257" r:id="rId4"/>
    <p:sldId id="259" r:id="rId5"/>
    <p:sldId id="265" r:id="rId6"/>
    <p:sldId id="270" r:id="rId7"/>
    <p:sldId id="262" r:id="rId8"/>
    <p:sldId id="271" r:id="rId9"/>
    <p:sldId id="267" r:id="rId10"/>
    <p:sldId id="268" r:id="rId11"/>
    <p:sldId id="269" r:id="rId12"/>
    <p:sldId id="273" r:id="rId13"/>
    <p:sldId id="272" r:id="rId14"/>
    <p:sldId id="276" r:id="rId15"/>
    <p:sldId id="278" r:id="rId16"/>
    <p:sldId id="277" r:id="rId1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Joshua Dijksman" initials="JD" lastIdx="17" clrIdx="0">
    <p:extLst>
      <p:ext uri="{19B8F6BF-5375-455C-9EA6-DF929625EA0E}">
        <p15:presenceInfo xmlns:p15="http://schemas.microsoft.com/office/powerpoint/2012/main" userId="Joshua Dijksman" providerId="None"/>
      </p:ext>
    </p:extLst>
  </p:cmAuthor>
  <p:cmAuthor id="2" name="Berg, Million van den" initials="BMvd" lastIdx="10" clrIdx="1">
    <p:extLst>
      <p:ext uri="{19B8F6BF-5375-455C-9EA6-DF929625EA0E}">
        <p15:presenceInfo xmlns:p15="http://schemas.microsoft.com/office/powerpoint/2012/main" userId="Berg, Million van d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0" d="100"/>
          <a:sy n="80" d="100"/>
        </p:scale>
        <p:origin x="82"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2-06-04T16:09:49.563" idx="1">
    <p:pos x="10" y="10"/>
    <p:text>goed om met een vraag te beginnen, maar maak hem dan wel een beetje catchy. Iets van "United we stand, divided we ... still suck" of zo.</p:text>
    <p:extLst>
      <p:ext uri="{C676402C-5697-4E1C-873F-D02D1690AC5C}">
        <p15:threadingInfo xmlns:p15="http://schemas.microsoft.com/office/powerpoint/2012/main" timeZoneBias="-1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2-06-04T16:27:44.394" idx="10">
    <p:pos x="10" y="10"/>
    <p:text>de rijen AEF heb je niet gemeten, dus die zijn geen "0". zet er dan een kruis door oid, of TBD.</p:text>
    <p:extLst>
      <p:ext uri="{C676402C-5697-4E1C-873F-D02D1690AC5C}">
        <p15:threadingInfo xmlns:p15="http://schemas.microsoft.com/office/powerpoint/2012/main" timeZoneBias="-1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2-06-04T16:31:59.832" idx="13">
    <p:pos x="10" y="10"/>
    <p:text>iets kwantitatiefs zeggen over verschil total array vs individual cup is wel goed. Maar maak het niet te ambitieus - je presentatie moet wel af komen! :)!</p:text>
    <p:extLst>
      <p:ext uri="{C676402C-5697-4E1C-873F-D02D1690AC5C}">
        <p15:threadingInfo xmlns:p15="http://schemas.microsoft.com/office/powerpoint/2012/main" timeZoneBias="-1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2-06-04T16:32:48.895" idx="14">
    <p:pos x="10" y="10"/>
    <p:text>Wat ik voornamelijk belangrijk vind is dat je de context van de metingen nu kan weergeven en een volgende stap / nieuwe / scherpere vraag kan formuleren.</p:text>
    <p:extLst>
      <p:ext uri="{C676402C-5697-4E1C-873F-D02D1690AC5C}">
        <p15:threadingInfo xmlns:p15="http://schemas.microsoft.com/office/powerpoint/2012/main" timeZoneBias="-120"/>
      </p:ext>
    </p:extLst>
  </p:cm>
  <p:cm authorId="2" dt="2022-06-07T09:47:43.391" idx="1">
    <p:pos x="146" y="146"/>
    <p:text>Is array falen veroorzaakt door de verdeling van individuele cups of de verdeling van het geheel? Trekken heeft een bepaalde distributie, FBM heeft weibull. Als je die vergelijkt dan kan je dus bekijken of dat het past in het model. We weten dat je arrays kan koppelen aan FBM maar komt dat door de array of iindiv cups.</p:text>
    <p:extLst>
      <p:ext uri="{C676402C-5697-4E1C-873F-D02D1690AC5C}">
        <p15:threadingInfo xmlns:p15="http://schemas.microsoft.com/office/powerpoint/2012/main" timeZoneBias="-1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2-06-04T16:32:48.895" idx="15">
    <p:pos x="10" y="10"/>
    <p:text>Wat ik voornamelijk belangrijk vind is dat je de context van de metingen nu kan weergeven en een volgende stap / nieuwe / scherpere vraag kan formuleren.</p:text>
    <p:extLst>
      <p:ext uri="{C676402C-5697-4E1C-873F-D02D1690AC5C}">
        <p15:threadingInfo xmlns:p15="http://schemas.microsoft.com/office/powerpoint/2012/main" timeZoneBias="-1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2-06-04T16:32:48.895" idx="17">
    <p:pos x="10" y="10"/>
    <p:text>Wat ik voornamelijk belangrijk vind is dat je de context van de metingen nu kan weergeven en een volgende stap / nieuwe / scherpere vraag kan formuleren.</p:text>
    <p:extLst>
      <p:ext uri="{C676402C-5697-4E1C-873F-D02D1690AC5C}">
        <p15:threadingInfo xmlns:p15="http://schemas.microsoft.com/office/powerpoint/2012/main" timeZoneBias="-1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2-06-04T16:32:48.895" idx="16">
    <p:pos x="10" y="10"/>
    <p:text>Wat ik voornamelijk belangrijk vind is dat je de context van de metingen nu kan weergeven en een volgende stap / nieuwe / scherpere vraag kan formuleren.</p:text>
    <p:extLst>
      <p:ext uri="{C676402C-5697-4E1C-873F-D02D1690AC5C}">
        <p15:threadingInfo xmlns:p15="http://schemas.microsoft.com/office/powerpoint/2012/main" timeZoneBias="-1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2-06-04T16:19:35.411" idx="2">
    <p:pos x="10" y="10"/>
    <p:text>deze moet dan na de catchy titel</p:text>
    <p:extLst>
      <p:ext uri="{C676402C-5697-4E1C-873F-D02D1690AC5C}">
        <p15:threadingInfo xmlns:p15="http://schemas.microsoft.com/office/powerpoint/2012/main" timeZoneBias="-120"/>
      </p:ext>
    </p:extLst>
  </p:cm>
  <p:cm authorId="2" dt="2022-06-07T09:58:50.976" idx="2">
    <p:pos x="146" y="146"/>
    <p:text>periodieke systeem van bioinspired is wat we mimicken met array</p:text>
    <p:extLst>
      <p:ext uri="{C676402C-5697-4E1C-873F-D02D1690AC5C}">
        <p15:threadingInfo xmlns:p15="http://schemas.microsoft.com/office/powerpoint/2012/main" timeZoneBias="-120"/>
      </p:ext>
    </p:extLst>
  </p:cm>
  <p:cm authorId="2" dt="2022-06-07T10:02:28.398" idx="3">
    <p:pos x="824" y="2583"/>
    <p:text>pillars van gecko poot erin zetten</p:text>
    <p:extLst>
      <p:ext uri="{C676402C-5697-4E1C-873F-D02D1690AC5C}">
        <p15:threadingInfo xmlns:p15="http://schemas.microsoft.com/office/powerpoint/2012/main" timeZoneBias="-1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2-06-04T16:19:45.765" idx="3">
    <p:pos x="10" y="10"/>
    <p:text>voor een 20 min praatje heb je geen zes punten nodig. Maak de titels ook aantrekkelijk: "Suction cups - the cusp of suction."; "Revealing the dynamics"; "Towards thw World Cup of suction cups" etc. Ze mogen ook minder tenenkrommend maar you get my point.</p:text>
    <p:extLst>
      <p:ext uri="{C676402C-5697-4E1C-873F-D02D1690AC5C}">
        <p15:threadingInfo xmlns:p15="http://schemas.microsoft.com/office/powerpoint/2012/main" timeZoneBias="-1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2-06-04T16:25:07.124" idx="4">
    <p:pos x="10" y="10"/>
    <p:text>probeer het aantal bullet points beperkt te houden. Twee plaatjes = twee points</p:text>
    <p:extLst>
      <p:ext uri="{C676402C-5697-4E1C-873F-D02D1690AC5C}">
        <p15:threadingInfo xmlns:p15="http://schemas.microsoft.com/office/powerpoint/2012/main" timeZoneBias="-1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2-06-04T16:25:32.462" idx="5">
    <p:pos x="10" y="10"/>
    <p:text>netjes, wel met betere titel dan</p:text>
    <p:extLst>
      <p:ext uri="{C676402C-5697-4E1C-873F-D02D1690AC5C}">
        <p15:threadingInfo xmlns:p15="http://schemas.microsoft.com/office/powerpoint/2012/main" timeZoneBias="-1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2-06-04T16:26:29.404" idx="7">
    <p:pos x="10" y="10"/>
    <p:text>betere titel en stapsgewijs uitleggen</p:text>
    <p:extLst>
      <p:ext uri="{C676402C-5697-4E1C-873F-D02D1690AC5C}">
        <p15:threadingInfo xmlns:p15="http://schemas.microsoft.com/office/powerpoint/2012/main" timeZoneBias="-120"/>
      </p:ext>
    </p:extLst>
  </p:cm>
  <p:cm authorId="2" dt="2022-06-07T10:04:36.302" idx="4">
    <p:pos x="146" y="146"/>
    <p:text>raster en toch probabilistic? Exploring probabilistic nature of arrays by studying indiv. cups</p:text>
    <p:extLst>
      <p:ext uri="{C676402C-5697-4E1C-873F-D02D1690AC5C}">
        <p15:threadingInfo xmlns:p15="http://schemas.microsoft.com/office/powerpoint/2012/main" timeZoneBias="-120"/>
      </p:ext>
    </p:extLst>
  </p:cm>
  <p:cm authorId="2" dt="2022-06-07T10:07:02.248" idx="5">
    <p:pos x="282" y="282"/>
    <p:text>app det in plaatje</p:text>
    <p:extLst>
      <p:ext uri="{C676402C-5697-4E1C-873F-D02D1690AC5C}">
        <p15:threadingInfo xmlns:p15="http://schemas.microsoft.com/office/powerpoint/2012/main" timeZoneBias="-1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2-06-04T16:25:52.568" idx="6">
    <p:pos x="10" y="10"/>
    <p:text>de beschrijving van de onderdelen kan zoveel mogelijk naast de onderdelen, zodat je geen lijntjes nodig hebt.</p:text>
    <p:extLst>
      <p:ext uri="{C676402C-5697-4E1C-873F-D02D1690AC5C}">
        <p15:threadingInfo xmlns:p15="http://schemas.microsoft.com/office/powerpoint/2012/main" timeZoneBias="-1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2-06-04T16:26:49.749" idx="8">
    <p:pos x="7149" y="1172"/>
    <p:text>reveal de rechter dan met een animation.</p:text>
    <p:extLst>
      <p:ext uri="{C676402C-5697-4E1C-873F-D02D1690AC5C}">
        <p15:threadingInfo xmlns:p15="http://schemas.microsoft.com/office/powerpoint/2012/main" timeZoneBias="-120"/>
      </p:ext>
    </p:extLst>
  </p:cm>
  <p:cm authorId="2" dt="2022-06-07T10:08:25.428" idx="6">
    <p:pos x="10" y="10"/>
    <p:text>shoulder labelen en regimes</p:text>
    <p:extLst>
      <p:ext uri="{C676402C-5697-4E1C-873F-D02D1690AC5C}">
        <p15:threadingInfo xmlns:p15="http://schemas.microsoft.com/office/powerpoint/2012/main" timeZoneBias="-120"/>
      </p:ext>
    </p:extLst>
  </p:cm>
  <p:cm authorId="2" dt="2022-06-07T10:09:14.646" idx="7">
    <p:pos x="146" y="146"/>
    <p:text>het is niet tijd afhankelijk maar hoeveelheid metingen N --&gt; sequential measurements</p:text>
    <p:extLst>
      <p:ext uri="{C676402C-5697-4E1C-873F-D02D1690AC5C}">
        <p15:threadingInfo xmlns:p15="http://schemas.microsoft.com/office/powerpoint/2012/main" timeZoneBias="-1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2-06-04T16:30:51.720" idx="12">
    <p:pos x="282" y="282"/>
    <p:text>rechts zou ik ook de y-as bij 0 laten beginnen, en de band van 0-10 een kleurtje geven, en die van 20-50. Er zijn zo te zien namelijk twee verschillende groepen cups.</p:text>
    <p:extLst>
      <p:ext uri="{C676402C-5697-4E1C-873F-D02D1690AC5C}">
        <p15:threadingInfo xmlns:p15="http://schemas.microsoft.com/office/powerpoint/2012/main" timeZoneBias="-120"/>
      </p:ext>
    </p:extLst>
  </p:cm>
  <p:cm authorId="2" dt="2022-06-07T10:12:30.417" idx="8">
    <p:pos x="3592" y="2106"/>
    <p:text>detach into contact en no contact. Lijn heeft te maken met dat je terug schieten naar pos en niet naar 0 in shoulder</p:text>
    <p:extLst>
      <p:ext uri="{C676402C-5697-4E1C-873F-D02D1690AC5C}">
        <p15:threadingInfo xmlns:p15="http://schemas.microsoft.com/office/powerpoint/2012/main" timeZoneBias="-120"/>
      </p:ext>
    </p:extLst>
  </p:cm>
  <p:cm authorId="2" dt="2022-06-07T10:15:18.575" idx="9">
    <p:pos x="3592" y="2242"/>
    <p:text>niet baseline zeggen als het geen baseline is alleen bij F-D</p:text>
    <p:extLst>
      <p:ext uri="{C676402C-5697-4E1C-873F-D02D1690AC5C}">
        <p15:threadingInfo xmlns:p15="http://schemas.microsoft.com/office/powerpoint/2012/main" timeZoneBias="-120">
          <p15:parentCm authorId="2" idx="8"/>
        </p15:threadingInfo>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10417B-7347-4A5F-9A47-0F8F68A83FA7}" type="datetimeFigureOut">
              <a:rPr lang="nl-NL" smtClean="0"/>
              <a:t>8-6-2022</a:t>
            </a:fld>
            <a:endParaRPr lang="nl-NL"/>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F3CEA4F-C1FC-4546-ABFF-92323170439A}" type="slidenum">
              <a:rPr lang="nl-NL" smtClean="0"/>
              <a:t>‹nr.›</a:t>
            </a:fld>
            <a:endParaRPr lang="nl-NL"/>
          </a:p>
        </p:txBody>
      </p:sp>
    </p:spTree>
    <p:extLst>
      <p:ext uri="{BB962C8B-B14F-4D97-AF65-F5344CB8AC3E}">
        <p14:creationId xmlns:p14="http://schemas.microsoft.com/office/powerpoint/2010/main" val="1865544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dia">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8861B31-E2CC-48EE-A859-B58B4EC7C4AC}"/>
              </a:ext>
            </a:extLst>
          </p:cNvPr>
          <p:cNvSpPr>
            <a:spLocks noGrp="1"/>
          </p:cNvSpPr>
          <p:nvPr>
            <p:ph type="ctrTitle"/>
          </p:nvPr>
        </p:nvSpPr>
        <p:spPr>
          <a:xfrm>
            <a:off x="1524000" y="1122363"/>
            <a:ext cx="9144000" cy="2387600"/>
          </a:xfrm>
        </p:spPr>
        <p:txBody>
          <a:bodyPr anchor="b"/>
          <a:lstStyle>
            <a:lvl1pPr algn="ctr">
              <a:defRPr sz="6000"/>
            </a:lvl1pPr>
          </a:lstStyle>
          <a:p>
            <a:r>
              <a:rPr lang="nl-NL"/>
              <a:t>Klik om stijl te bewerken</a:t>
            </a:r>
          </a:p>
        </p:txBody>
      </p:sp>
      <p:sp>
        <p:nvSpPr>
          <p:cNvPr id="3" name="Ondertitel 2">
            <a:extLst>
              <a:ext uri="{FF2B5EF4-FFF2-40B4-BE49-F238E27FC236}">
                <a16:creationId xmlns:a16="http://schemas.microsoft.com/office/drawing/2014/main" id="{03212F02-6448-4CD9-A3C3-1DA747BD17A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nl-NL"/>
              <a:t>Klikken om de ondertitelstijl van het model te bewerken</a:t>
            </a:r>
          </a:p>
        </p:txBody>
      </p:sp>
      <p:sp>
        <p:nvSpPr>
          <p:cNvPr id="4" name="Tijdelijke aanduiding voor datum 3">
            <a:extLst>
              <a:ext uri="{FF2B5EF4-FFF2-40B4-BE49-F238E27FC236}">
                <a16:creationId xmlns:a16="http://schemas.microsoft.com/office/drawing/2014/main" id="{549672B0-EBA3-4F2F-9F09-29E8285F80A2}"/>
              </a:ext>
            </a:extLst>
          </p:cNvPr>
          <p:cNvSpPr>
            <a:spLocks noGrp="1"/>
          </p:cNvSpPr>
          <p:nvPr>
            <p:ph type="dt" sz="half" idx="10"/>
          </p:nvPr>
        </p:nvSpPr>
        <p:spPr/>
        <p:txBody>
          <a:bodyPr/>
          <a:lstStyle/>
          <a:p>
            <a:fld id="{FF2B81E5-6EB1-4A7C-891F-AF2340159081}" type="datetime1">
              <a:rPr lang="nl-NL" smtClean="0"/>
              <a:t>8-6-2022</a:t>
            </a:fld>
            <a:endParaRPr lang="nl-NL"/>
          </a:p>
        </p:txBody>
      </p:sp>
      <p:sp>
        <p:nvSpPr>
          <p:cNvPr id="5" name="Tijdelijke aanduiding voor voettekst 4">
            <a:extLst>
              <a:ext uri="{FF2B5EF4-FFF2-40B4-BE49-F238E27FC236}">
                <a16:creationId xmlns:a16="http://schemas.microsoft.com/office/drawing/2014/main" id="{837F8E96-5B40-45FC-B652-ED6482B59D5D}"/>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102D97F-765F-44F9-8D34-3F4F8D9E3028}"/>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91264492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en verticale teks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044A95B-C0DC-4462-BA39-D2E9F85D8A5A}"/>
              </a:ext>
            </a:extLst>
          </p:cNvPr>
          <p:cNvSpPr>
            <a:spLocks noGrp="1"/>
          </p:cNvSpPr>
          <p:nvPr>
            <p:ph type="title"/>
          </p:nvPr>
        </p:nvSpPr>
        <p:spPr/>
        <p:txBody>
          <a:bodyPr/>
          <a:lstStyle/>
          <a:p>
            <a:r>
              <a:rPr lang="nl-NL"/>
              <a:t>Klik om stijl te bewerken</a:t>
            </a:r>
          </a:p>
        </p:txBody>
      </p:sp>
      <p:sp>
        <p:nvSpPr>
          <p:cNvPr id="3" name="Tijdelijke aanduiding voor verticale tekst 2">
            <a:extLst>
              <a:ext uri="{FF2B5EF4-FFF2-40B4-BE49-F238E27FC236}">
                <a16:creationId xmlns:a16="http://schemas.microsoft.com/office/drawing/2014/main" id="{E9449231-2E60-4CC6-8709-618B62551F07}"/>
              </a:ext>
            </a:extLst>
          </p:cNvPr>
          <p:cNvSpPr>
            <a:spLocks noGrp="1"/>
          </p:cNvSpPr>
          <p:nvPr>
            <p:ph type="body" orient="vert" idx="1"/>
          </p:nvPr>
        </p:nvSpPr>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4288CBC5-DB66-4147-BD8E-D22DF510D998}"/>
              </a:ext>
            </a:extLst>
          </p:cNvPr>
          <p:cNvSpPr>
            <a:spLocks noGrp="1"/>
          </p:cNvSpPr>
          <p:nvPr>
            <p:ph type="dt" sz="half" idx="10"/>
          </p:nvPr>
        </p:nvSpPr>
        <p:spPr/>
        <p:txBody>
          <a:bodyPr/>
          <a:lstStyle/>
          <a:p>
            <a:fld id="{05326B0E-77FA-4DBB-835E-5197392A15C8}" type="datetime1">
              <a:rPr lang="nl-NL" smtClean="0"/>
              <a:t>8-6-2022</a:t>
            </a:fld>
            <a:endParaRPr lang="nl-NL"/>
          </a:p>
        </p:txBody>
      </p:sp>
      <p:sp>
        <p:nvSpPr>
          <p:cNvPr id="5" name="Tijdelijke aanduiding voor voettekst 4">
            <a:extLst>
              <a:ext uri="{FF2B5EF4-FFF2-40B4-BE49-F238E27FC236}">
                <a16:creationId xmlns:a16="http://schemas.microsoft.com/office/drawing/2014/main" id="{DEC9B8FE-840B-4312-85D3-68F368098E5B}"/>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9219735B-E8B0-41E0-803A-365137B00271}"/>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3587953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e titel en tekst">
    <p:spTree>
      <p:nvGrpSpPr>
        <p:cNvPr id="1" name=""/>
        <p:cNvGrpSpPr/>
        <p:nvPr/>
      </p:nvGrpSpPr>
      <p:grpSpPr>
        <a:xfrm>
          <a:off x="0" y="0"/>
          <a:ext cx="0" cy="0"/>
          <a:chOff x="0" y="0"/>
          <a:chExt cx="0" cy="0"/>
        </a:xfrm>
      </p:grpSpPr>
      <p:sp>
        <p:nvSpPr>
          <p:cNvPr id="2" name="Verticale titel 1">
            <a:extLst>
              <a:ext uri="{FF2B5EF4-FFF2-40B4-BE49-F238E27FC236}">
                <a16:creationId xmlns:a16="http://schemas.microsoft.com/office/drawing/2014/main" id="{2FDA7EC7-A4DB-49EB-9A64-290F26C502EF}"/>
              </a:ext>
            </a:extLst>
          </p:cNvPr>
          <p:cNvSpPr>
            <a:spLocks noGrp="1"/>
          </p:cNvSpPr>
          <p:nvPr>
            <p:ph type="title" orient="vert"/>
          </p:nvPr>
        </p:nvSpPr>
        <p:spPr>
          <a:xfrm>
            <a:off x="8724900" y="365125"/>
            <a:ext cx="2628900" cy="5811838"/>
          </a:xfrm>
        </p:spPr>
        <p:txBody>
          <a:bodyPr vert="eaVert"/>
          <a:lstStyle/>
          <a:p>
            <a:r>
              <a:rPr lang="nl-NL"/>
              <a:t>Klik om stijl te bewerken</a:t>
            </a:r>
          </a:p>
        </p:txBody>
      </p:sp>
      <p:sp>
        <p:nvSpPr>
          <p:cNvPr id="3" name="Tijdelijke aanduiding voor verticale tekst 2">
            <a:extLst>
              <a:ext uri="{FF2B5EF4-FFF2-40B4-BE49-F238E27FC236}">
                <a16:creationId xmlns:a16="http://schemas.microsoft.com/office/drawing/2014/main" id="{C33E1157-8A09-45C6-BBC3-90A328131BAB}"/>
              </a:ext>
            </a:extLst>
          </p:cNvPr>
          <p:cNvSpPr>
            <a:spLocks noGrp="1"/>
          </p:cNvSpPr>
          <p:nvPr>
            <p:ph type="body" orient="vert" idx="1"/>
          </p:nvPr>
        </p:nvSpPr>
        <p:spPr>
          <a:xfrm>
            <a:off x="838200" y="365125"/>
            <a:ext cx="7734300" cy="5811838"/>
          </a:xfrm>
        </p:spPr>
        <p:txBody>
          <a:bodyPr vert="eaVert"/>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7A728C91-ABC1-4E75-8ACC-E2C4832A61C8}"/>
              </a:ext>
            </a:extLst>
          </p:cNvPr>
          <p:cNvSpPr>
            <a:spLocks noGrp="1"/>
          </p:cNvSpPr>
          <p:nvPr>
            <p:ph type="dt" sz="half" idx="10"/>
          </p:nvPr>
        </p:nvSpPr>
        <p:spPr/>
        <p:txBody>
          <a:bodyPr/>
          <a:lstStyle/>
          <a:p>
            <a:fld id="{306C512A-1092-4062-98E2-2BC55691EAD8}" type="datetime1">
              <a:rPr lang="nl-NL" smtClean="0"/>
              <a:t>8-6-2022</a:t>
            </a:fld>
            <a:endParaRPr lang="nl-NL"/>
          </a:p>
        </p:txBody>
      </p:sp>
      <p:sp>
        <p:nvSpPr>
          <p:cNvPr id="5" name="Tijdelijke aanduiding voor voettekst 4">
            <a:extLst>
              <a:ext uri="{FF2B5EF4-FFF2-40B4-BE49-F238E27FC236}">
                <a16:creationId xmlns:a16="http://schemas.microsoft.com/office/drawing/2014/main" id="{D8A86969-19D0-4453-A6BE-EF43154F746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112ADEBA-0FF2-4873-98A0-4AB9ACF93E3B}"/>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562713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C89EEC-57F1-4409-A06F-B3CB2FAA9BC1}"/>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BF58F9ED-A1DF-419F-A650-EB367DCA80C0}"/>
              </a:ext>
            </a:extLst>
          </p:cNvPr>
          <p:cNvSpPr>
            <a:spLocks noGrp="1"/>
          </p:cNvSpPr>
          <p:nvPr>
            <p:ph idx="1"/>
          </p:nvPr>
        </p:nvSpPr>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BB6E5A4C-3DCC-46F1-A071-1F4865B158A5}"/>
              </a:ext>
            </a:extLst>
          </p:cNvPr>
          <p:cNvSpPr>
            <a:spLocks noGrp="1"/>
          </p:cNvSpPr>
          <p:nvPr>
            <p:ph type="dt" sz="half" idx="10"/>
          </p:nvPr>
        </p:nvSpPr>
        <p:spPr/>
        <p:txBody>
          <a:bodyPr/>
          <a:lstStyle/>
          <a:p>
            <a:fld id="{2E2E934D-E880-41D2-8481-8C5F8FA45504}" type="datetime1">
              <a:rPr lang="nl-NL" smtClean="0"/>
              <a:t>8-6-2022</a:t>
            </a:fld>
            <a:endParaRPr lang="nl-NL"/>
          </a:p>
        </p:txBody>
      </p:sp>
      <p:sp>
        <p:nvSpPr>
          <p:cNvPr id="5" name="Tijdelijke aanduiding voor voettekst 4">
            <a:extLst>
              <a:ext uri="{FF2B5EF4-FFF2-40B4-BE49-F238E27FC236}">
                <a16:creationId xmlns:a16="http://schemas.microsoft.com/office/drawing/2014/main" id="{2B8518FA-918A-4381-B217-C1DD653D59FE}"/>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55E11FF8-CC2B-4947-BD0E-5AE964F8A30C}"/>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29420880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ekop">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4810592-78B2-43C0-93EF-6520126220A7}"/>
              </a:ext>
            </a:extLst>
          </p:cNvPr>
          <p:cNvSpPr>
            <a:spLocks noGrp="1"/>
          </p:cNvSpPr>
          <p:nvPr>
            <p:ph type="title"/>
          </p:nvPr>
        </p:nvSpPr>
        <p:spPr>
          <a:xfrm>
            <a:off x="831850" y="1709738"/>
            <a:ext cx="10515600" cy="2852737"/>
          </a:xfrm>
        </p:spPr>
        <p:txBody>
          <a:bodyPr anchor="b"/>
          <a:lstStyle>
            <a:lvl1pPr>
              <a:defRPr sz="6000"/>
            </a:lvl1pPr>
          </a:lstStyle>
          <a:p>
            <a:r>
              <a:rPr lang="nl-NL"/>
              <a:t>Klik om stijl te bewerken</a:t>
            </a:r>
          </a:p>
        </p:txBody>
      </p:sp>
      <p:sp>
        <p:nvSpPr>
          <p:cNvPr id="3" name="Tijdelijke aanduiding voor tekst 2">
            <a:extLst>
              <a:ext uri="{FF2B5EF4-FFF2-40B4-BE49-F238E27FC236}">
                <a16:creationId xmlns:a16="http://schemas.microsoft.com/office/drawing/2014/main" id="{6495AD4B-3B1D-45EC-94DA-21D485C0082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nl-NL"/>
              <a:t>Klikken om de tekststijl van het model te bewerken</a:t>
            </a:r>
          </a:p>
        </p:txBody>
      </p:sp>
      <p:sp>
        <p:nvSpPr>
          <p:cNvPr id="4" name="Tijdelijke aanduiding voor datum 3">
            <a:extLst>
              <a:ext uri="{FF2B5EF4-FFF2-40B4-BE49-F238E27FC236}">
                <a16:creationId xmlns:a16="http://schemas.microsoft.com/office/drawing/2014/main" id="{A61ED4DD-0911-47E2-BD0E-19FA10BEBA01}"/>
              </a:ext>
            </a:extLst>
          </p:cNvPr>
          <p:cNvSpPr>
            <a:spLocks noGrp="1"/>
          </p:cNvSpPr>
          <p:nvPr>
            <p:ph type="dt" sz="half" idx="10"/>
          </p:nvPr>
        </p:nvSpPr>
        <p:spPr/>
        <p:txBody>
          <a:bodyPr/>
          <a:lstStyle/>
          <a:p>
            <a:fld id="{9EDE04C9-8F36-46CD-B658-6D75429161DC}" type="datetime1">
              <a:rPr lang="nl-NL" smtClean="0"/>
              <a:t>8-6-2022</a:t>
            </a:fld>
            <a:endParaRPr lang="nl-NL"/>
          </a:p>
        </p:txBody>
      </p:sp>
      <p:sp>
        <p:nvSpPr>
          <p:cNvPr id="5" name="Tijdelijke aanduiding voor voettekst 4">
            <a:extLst>
              <a:ext uri="{FF2B5EF4-FFF2-40B4-BE49-F238E27FC236}">
                <a16:creationId xmlns:a16="http://schemas.microsoft.com/office/drawing/2014/main" id="{F2D18D13-D2D0-4885-A93A-384EA16A307C}"/>
              </a:ext>
            </a:extLst>
          </p:cNvPr>
          <p:cNvSpPr>
            <a:spLocks noGrp="1"/>
          </p:cNvSpPr>
          <p:nvPr>
            <p:ph type="ftr" sz="quarter" idx="11"/>
          </p:nvPr>
        </p:nvSpPr>
        <p:spPr/>
        <p:txBody>
          <a:bodyPr/>
          <a:lstStyle/>
          <a:p>
            <a:endParaRPr lang="nl-NL"/>
          </a:p>
        </p:txBody>
      </p:sp>
      <p:sp>
        <p:nvSpPr>
          <p:cNvPr id="6" name="Tijdelijke aanduiding voor dianummer 5">
            <a:extLst>
              <a:ext uri="{FF2B5EF4-FFF2-40B4-BE49-F238E27FC236}">
                <a16:creationId xmlns:a16="http://schemas.microsoft.com/office/drawing/2014/main" id="{F8C53FA9-79A7-4513-AC2F-2707F1ADFAF7}"/>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4198891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Inhoud van twe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1700A6E-BBD4-40CD-A7F5-691AA5592644}"/>
              </a:ext>
            </a:extLst>
          </p:cNvPr>
          <p:cNvSpPr>
            <a:spLocks noGrp="1"/>
          </p:cNvSpPr>
          <p:nvPr>
            <p:ph type="title"/>
          </p:nvPr>
        </p:nvSpPr>
        <p:spPr/>
        <p:txBody>
          <a:bodyPr/>
          <a:lstStyle/>
          <a:p>
            <a:r>
              <a:rPr lang="nl-NL"/>
              <a:t>Klik om stijl te bewerken</a:t>
            </a:r>
          </a:p>
        </p:txBody>
      </p:sp>
      <p:sp>
        <p:nvSpPr>
          <p:cNvPr id="3" name="Tijdelijke aanduiding voor inhoud 2">
            <a:extLst>
              <a:ext uri="{FF2B5EF4-FFF2-40B4-BE49-F238E27FC236}">
                <a16:creationId xmlns:a16="http://schemas.microsoft.com/office/drawing/2014/main" id="{744623AD-AB91-45D9-AC39-919A5B732FF9}"/>
              </a:ext>
            </a:extLst>
          </p:cNvPr>
          <p:cNvSpPr>
            <a:spLocks noGrp="1"/>
          </p:cNvSpPr>
          <p:nvPr>
            <p:ph sz="half" idx="1"/>
          </p:nvPr>
        </p:nvSpPr>
        <p:spPr>
          <a:xfrm>
            <a:off x="838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inhoud 3">
            <a:extLst>
              <a:ext uri="{FF2B5EF4-FFF2-40B4-BE49-F238E27FC236}">
                <a16:creationId xmlns:a16="http://schemas.microsoft.com/office/drawing/2014/main" id="{91494933-7024-4148-BB2C-450D622FBBEE}"/>
              </a:ext>
            </a:extLst>
          </p:cNvPr>
          <p:cNvSpPr>
            <a:spLocks noGrp="1"/>
          </p:cNvSpPr>
          <p:nvPr>
            <p:ph sz="half" idx="2"/>
          </p:nvPr>
        </p:nvSpPr>
        <p:spPr>
          <a:xfrm>
            <a:off x="6172200" y="1825625"/>
            <a:ext cx="5181600" cy="435133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datum 4">
            <a:extLst>
              <a:ext uri="{FF2B5EF4-FFF2-40B4-BE49-F238E27FC236}">
                <a16:creationId xmlns:a16="http://schemas.microsoft.com/office/drawing/2014/main" id="{24580B3A-B8C8-4058-A7E0-7D54ECA30E69}"/>
              </a:ext>
            </a:extLst>
          </p:cNvPr>
          <p:cNvSpPr>
            <a:spLocks noGrp="1"/>
          </p:cNvSpPr>
          <p:nvPr>
            <p:ph type="dt" sz="half" idx="10"/>
          </p:nvPr>
        </p:nvSpPr>
        <p:spPr/>
        <p:txBody>
          <a:bodyPr/>
          <a:lstStyle/>
          <a:p>
            <a:fld id="{B415D564-1876-4F15-990F-E8DA11B50252}" type="datetime1">
              <a:rPr lang="nl-NL" smtClean="0"/>
              <a:t>8-6-2022</a:t>
            </a:fld>
            <a:endParaRPr lang="nl-NL"/>
          </a:p>
        </p:txBody>
      </p:sp>
      <p:sp>
        <p:nvSpPr>
          <p:cNvPr id="6" name="Tijdelijke aanduiding voor voettekst 5">
            <a:extLst>
              <a:ext uri="{FF2B5EF4-FFF2-40B4-BE49-F238E27FC236}">
                <a16:creationId xmlns:a16="http://schemas.microsoft.com/office/drawing/2014/main" id="{7E550EA9-8B27-48E2-B683-F89E2FB87855}"/>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3EB9C3B-CEAA-42E8-A9BA-5BBFE6FBBF53}"/>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956675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elijkin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C58F764-4E7D-4781-BA7C-A90A829611D0}"/>
              </a:ext>
            </a:extLst>
          </p:cNvPr>
          <p:cNvSpPr>
            <a:spLocks noGrp="1"/>
          </p:cNvSpPr>
          <p:nvPr>
            <p:ph type="title"/>
          </p:nvPr>
        </p:nvSpPr>
        <p:spPr>
          <a:xfrm>
            <a:off x="839788" y="365125"/>
            <a:ext cx="10515600" cy="1325563"/>
          </a:xfrm>
        </p:spPr>
        <p:txBody>
          <a:bodyPr/>
          <a:lstStyle/>
          <a:p>
            <a:r>
              <a:rPr lang="nl-NL"/>
              <a:t>Klik om stijl te bewerken</a:t>
            </a:r>
          </a:p>
        </p:txBody>
      </p:sp>
      <p:sp>
        <p:nvSpPr>
          <p:cNvPr id="3" name="Tijdelijke aanduiding voor tekst 2">
            <a:extLst>
              <a:ext uri="{FF2B5EF4-FFF2-40B4-BE49-F238E27FC236}">
                <a16:creationId xmlns:a16="http://schemas.microsoft.com/office/drawing/2014/main" id="{FA6D13A3-22D8-456D-84F9-B71E75501DA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4" name="Tijdelijke aanduiding voor inhoud 3">
            <a:extLst>
              <a:ext uri="{FF2B5EF4-FFF2-40B4-BE49-F238E27FC236}">
                <a16:creationId xmlns:a16="http://schemas.microsoft.com/office/drawing/2014/main" id="{C88BF2D3-2BAD-4DE0-A699-C8EACF53FC40}"/>
              </a:ext>
            </a:extLst>
          </p:cNvPr>
          <p:cNvSpPr>
            <a:spLocks noGrp="1"/>
          </p:cNvSpPr>
          <p:nvPr>
            <p:ph sz="half" idx="2"/>
          </p:nvPr>
        </p:nvSpPr>
        <p:spPr>
          <a:xfrm>
            <a:off x="839788" y="2505075"/>
            <a:ext cx="5157787"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5" name="Tijdelijke aanduiding voor tekst 4">
            <a:extLst>
              <a:ext uri="{FF2B5EF4-FFF2-40B4-BE49-F238E27FC236}">
                <a16:creationId xmlns:a16="http://schemas.microsoft.com/office/drawing/2014/main" id="{40D61343-1876-44D4-835A-A89FDA0296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l-NL"/>
              <a:t>Klikken om de tekststijl van het model te bewerken</a:t>
            </a:r>
          </a:p>
        </p:txBody>
      </p:sp>
      <p:sp>
        <p:nvSpPr>
          <p:cNvPr id="6" name="Tijdelijke aanduiding voor inhoud 5">
            <a:extLst>
              <a:ext uri="{FF2B5EF4-FFF2-40B4-BE49-F238E27FC236}">
                <a16:creationId xmlns:a16="http://schemas.microsoft.com/office/drawing/2014/main" id="{263B173A-1D9C-47A2-942F-714A21D7E1A9}"/>
              </a:ext>
            </a:extLst>
          </p:cNvPr>
          <p:cNvSpPr>
            <a:spLocks noGrp="1"/>
          </p:cNvSpPr>
          <p:nvPr>
            <p:ph sz="quarter" idx="4"/>
          </p:nvPr>
        </p:nvSpPr>
        <p:spPr>
          <a:xfrm>
            <a:off x="6172200" y="2505075"/>
            <a:ext cx="5183188" cy="3684588"/>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7" name="Tijdelijke aanduiding voor datum 6">
            <a:extLst>
              <a:ext uri="{FF2B5EF4-FFF2-40B4-BE49-F238E27FC236}">
                <a16:creationId xmlns:a16="http://schemas.microsoft.com/office/drawing/2014/main" id="{E1338168-6267-4F2F-AB87-BB814C7C2832}"/>
              </a:ext>
            </a:extLst>
          </p:cNvPr>
          <p:cNvSpPr>
            <a:spLocks noGrp="1"/>
          </p:cNvSpPr>
          <p:nvPr>
            <p:ph type="dt" sz="half" idx="10"/>
          </p:nvPr>
        </p:nvSpPr>
        <p:spPr/>
        <p:txBody>
          <a:bodyPr/>
          <a:lstStyle/>
          <a:p>
            <a:fld id="{2430D99E-1C54-47F1-8375-73B01A2AA211}" type="datetime1">
              <a:rPr lang="nl-NL" smtClean="0"/>
              <a:t>8-6-2022</a:t>
            </a:fld>
            <a:endParaRPr lang="nl-NL"/>
          </a:p>
        </p:txBody>
      </p:sp>
      <p:sp>
        <p:nvSpPr>
          <p:cNvPr id="8" name="Tijdelijke aanduiding voor voettekst 7">
            <a:extLst>
              <a:ext uri="{FF2B5EF4-FFF2-40B4-BE49-F238E27FC236}">
                <a16:creationId xmlns:a16="http://schemas.microsoft.com/office/drawing/2014/main" id="{B2446F6E-2A46-4B35-863B-926D2557FE54}"/>
              </a:ext>
            </a:extLst>
          </p:cNvPr>
          <p:cNvSpPr>
            <a:spLocks noGrp="1"/>
          </p:cNvSpPr>
          <p:nvPr>
            <p:ph type="ftr" sz="quarter" idx="11"/>
          </p:nvPr>
        </p:nvSpPr>
        <p:spPr/>
        <p:txBody>
          <a:bodyPr/>
          <a:lstStyle/>
          <a:p>
            <a:endParaRPr lang="nl-NL"/>
          </a:p>
        </p:txBody>
      </p:sp>
      <p:sp>
        <p:nvSpPr>
          <p:cNvPr id="9" name="Tijdelijke aanduiding voor dianummer 8">
            <a:extLst>
              <a:ext uri="{FF2B5EF4-FFF2-40B4-BE49-F238E27FC236}">
                <a16:creationId xmlns:a16="http://schemas.microsoft.com/office/drawing/2014/main" id="{F5603A81-9444-4C64-82EB-99B6BA77DFC0}"/>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15792175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Alleen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92D10F4-9836-412B-9D2E-4B04DD7359B6}"/>
              </a:ext>
            </a:extLst>
          </p:cNvPr>
          <p:cNvSpPr>
            <a:spLocks noGrp="1"/>
          </p:cNvSpPr>
          <p:nvPr>
            <p:ph type="title"/>
          </p:nvPr>
        </p:nvSpPr>
        <p:spPr/>
        <p:txBody>
          <a:bodyPr/>
          <a:lstStyle/>
          <a:p>
            <a:r>
              <a:rPr lang="nl-NL"/>
              <a:t>Klik om stijl te bewerken</a:t>
            </a:r>
          </a:p>
        </p:txBody>
      </p:sp>
      <p:sp>
        <p:nvSpPr>
          <p:cNvPr id="3" name="Tijdelijke aanduiding voor datum 2">
            <a:extLst>
              <a:ext uri="{FF2B5EF4-FFF2-40B4-BE49-F238E27FC236}">
                <a16:creationId xmlns:a16="http://schemas.microsoft.com/office/drawing/2014/main" id="{A675DB04-92E7-4C3C-A6C5-E2D6F285A19C}"/>
              </a:ext>
            </a:extLst>
          </p:cNvPr>
          <p:cNvSpPr>
            <a:spLocks noGrp="1"/>
          </p:cNvSpPr>
          <p:nvPr>
            <p:ph type="dt" sz="half" idx="10"/>
          </p:nvPr>
        </p:nvSpPr>
        <p:spPr/>
        <p:txBody>
          <a:bodyPr/>
          <a:lstStyle/>
          <a:p>
            <a:fld id="{7F424B6B-7FCF-44C3-BCD7-F96A6E622972}" type="datetime1">
              <a:rPr lang="nl-NL" smtClean="0"/>
              <a:t>8-6-2022</a:t>
            </a:fld>
            <a:endParaRPr lang="nl-NL"/>
          </a:p>
        </p:txBody>
      </p:sp>
      <p:sp>
        <p:nvSpPr>
          <p:cNvPr id="4" name="Tijdelijke aanduiding voor voettekst 3">
            <a:extLst>
              <a:ext uri="{FF2B5EF4-FFF2-40B4-BE49-F238E27FC236}">
                <a16:creationId xmlns:a16="http://schemas.microsoft.com/office/drawing/2014/main" id="{AC91F090-0662-4579-8593-E1CC7514FAC4}"/>
              </a:ext>
            </a:extLst>
          </p:cNvPr>
          <p:cNvSpPr>
            <a:spLocks noGrp="1"/>
          </p:cNvSpPr>
          <p:nvPr>
            <p:ph type="ftr" sz="quarter" idx="11"/>
          </p:nvPr>
        </p:nvSpPr>
        <p:spPr/>
        <p:txBody>
          <a:bodyPr/>
          <a:lstStyle/>
          <a:p>
            <a:endParaRPr lang="nl-NL"/>
          </a:p>
        </p:txBody>
      </p:sp>
      <p:sp>
        <p:nvSpPr>
          <p:cNvPr id="5" name="Tijdelijke aanduiding voor dianummer 4">
            <a:extLst>
              <a:ext uri="{FF2B5EF4-FFF2-40B4-BE49-F238E27FC236}">
                <a16:creationId xmlns:a16="http://schemas.microsoft.com/office/drawing/2014/main" id="{16695DC2-8A23-42F4-9403-C53009B65047}"/>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19023410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g">
    <p:spTree>
      <p:nvGrpSpPr>
        <p:cNvPr id="1" name=""/>
        <p:cNvGrpSpPr/>
        <p:nvPr/>
      </p:nvGrpSpPr>
      <p:grpSpPr>
        <a:xfrm>
          <a:off x="0" y="0"/>
          <a:ext cx="0" cy="0"/>
          <a:chOff x="0" y="0"/>
          <a:chExt cx="0" cy="0"/>
        </a:xfrm>
      </p:grpSpPr>
      <p:sp>
        <p:nvSpPr>
          <p:cNvPr id="2" name="Tijdelijke aanduiding voor datum 1">
            <a:extLst>
              <a:ext uri="{FF2B5EF4-FFF2-40B4-BE49-F238E27FC236}">
                <a16:creationId xmlns:a16="http://schemas.microsoft.com/office/drawing/2014/main" id="{B6872D59-FD46-42EF-AB0D-795FEB1440A4}"/>
              </a:ext>
            </a:extLst>
          </p:cNvPr>
          <p:cNvSpPr>
            <a:spLocks noGrp="1"/>
          </p:cNvSpPr>
          <p:nvPr>
            <p:ph type="dt" sz="half" idx="10"/>
          </p:nvPr>
        </p:nvSpPr>
        <p:spPr/>
        <p:txBody>
          <a:bodyPr/>
          <a:lstStyle/>
          <a:p>
            <a:fld id="{4E1E4F54-74D6-4702-AFDB-65050A0F853A}" type="datetime1">
              <a:rPr lang="nl-NL" smtClean="0"/>
              <a:t>8-6-2022</a:t>
            </a:fld>
            <a:endParaRPr lang="nl-NL"/>
          </a:p>
        </p:txBody>
      </p:sp>
      <p:sp>
        <p:nvSpPr>
          <p:cNvPr id="3" name="Tijdelijke aanduiding voor voettekst 2">
            <a:extLst>
              <a:ext uri="{FF2B5EF4-FFF2-40B4-BE49-F238E27FC236}">
                <a16:creationId xmlns:a16="http://schemas.microsoft.com/office/drawing/2014/main" id="{25925CD6-F992-4469-9310-C9E14E386109}"/>
              </a:ext>
            </a:extLst>
          </p:cNvPr>
          <p:cNvSpPr>
            <a:spLocks noGrp="1"/>
          </p:cNvSpPr>
          <p:nvPr>
            <p:ph type="ftr" sz="quarter" idx="11"/>
          </p:nvPr>
        </p:nvSpPr>
        <p:spPr/>
        <p:txBody>
          <a:bodyPr/>
          <a:lstStyle/>
          <a:p>
            <a:endParaRPr lang="nl-NL"/>
          </a:p>
        </p:txBody>
      </p:sp>
      <p:sp>
        <p:nvSpPr>
          <p:cNvPr id="4" name="Tijdelijke aanduiding voor dianummer 3">
            <a:extLst>
              <a:ext uri="{FF2B5EF4-FFF2-40B4-BE49-F238E27FC236}">
                <a16:creationId xmlns:a16="http://schemas.microsoft.com/office/drawing/2014/main" id="{BE995A3C-040C-466D-8D21-13267AE7427E}"/>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3393949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oud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1F5C81C-74E2-484E-9FAE-DEC59BF04B3F}"/>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inhoud 2">
            <a:extLst>
              <a:ext uri="{FF2B5EF4-FFF2-40B4-BE49-F238E27FC236}">
                <a16:creationId xmlns:a16="http://schemas.microsoft.com/office/drawing/2014/main" id="{85689DF2-3E49-406D-8A00-F066814C0AC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tekst 3">
            <a:extLst>
              <a:ext uri="{FF2B5EF4-FFF2-40B4-BE49-F238E27FC236}">
                <a16:creationId xmlns:a16="http://schemas.microsoft.com/office/drawing/2014/main" id="{FC4609FA-7750-4ED5-8939-610B641877C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DD2A94A9-FFC6-4BDD-A9E3-19C01C12DF8E}"/>
              </a:ext>
            </a:extLst>
          </p:cNvPr>
          <p:cNvSpPr>
            <a:spLocks noGrp="1"/>
          </p:cNvSpPr>
          <p:nvPr>
            <p:ph type="dt" sz="half" idx="10"/>
          </p:nvPr>
        </p:nvSpPr>
        <p:spPr/>
        <p:txBody>
          <a:bodyPr/>
          <a:lstStyle/>
          <a:p>
            <a:fld id="{5C647D2D-0447-4751-A9F9-FFF469DAFFD6}" type="datetime1">
              <a:rPr lang="nl-NL" smtClean="0"/>
              <a:t>8-6-2022</a:t>
            </a:fld>
            <a:endParaRPr lang="nl-NL"/>
          </a:p>
        </p:txBody>
      </p:sp>
      <p:sp>
        <p:nvSpPr>
          <p:cNvPr id="6" name="Tijdelijke aanduiding voor voettekst 5">
            <a:extLst>
              <a:ext uri="{FF2B5EF4-FFF2-40B4-BE49-F238E27FC236}">
                <a16:creationId xmlns:a16="http://schemas.microsoft.com/office/drawing/2014/main" id="{4F1710D5-0B5B-4E9D-B21E-CF447DCA6111}"/>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970D91ED-2532-436B-B705-C5D163362463}"/>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71083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Afbeelding met bij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68D72C-E5C1-43C9-A9CA-CAE2FC7FB223}"/>
              </a:ext>
            </a:extLst>
          </p:cNvPr>
          <p:cNvSpPr>
            <a:spLocks noGrp="1"/>
          </p:cNvSpPr>
          <p:nvPr>
            <p:ph type="title"/>
          </p:nvPr>
        </p:nvSpPr>
        <p:spPr>
          <a:xfrm>
            <a:off x="839788" y="457200"/>
            <a:ext cx="3932237" cy="1600200"/>
          </a:xfrm>
        </p:spPr>
        <p:txBody>
          <a:bodyPr anchor="b"/>
          <a:lstStyle>
            <a:lvl1pPr>
              <a:defRPr sz="3200"/>
            </a:lvl1pPr>
          </a:lstStyle>
          <a:p>
            <a:r>
              <a:rPr lang="nl-NL"/>
              <a:t>Klik om stijl te bewerken</a:t>
            </a:r>
          </a:p>
        </p:txBody>
      </p:sp>
      <p:sp>
        <p:nvSpPr>
          <p:cNvPr id="3" name="Tijdelijke aanduiding voor afbeelding 2">
            <a:extLst>
              <a:ext uri="{FF2B5EF4-FFF2-40B4-BE49-F238E27FC236}">
                <a16:creationId xmlns:a16="http://schemas.microsoft.com/office/drawing/2014/main" id="{EEA114BD-A681-4C4D-8125-07C27423738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ijdelijke aanduiding voor tekst 3">
            <a:extLst>
              <a:ext uri="{FF2B5EF4-FFF2-40B4-BE49-F238E27FC236}">
                <a16:creationId xmlns:a16="http://schemas.microsoft.com/office/drawing/2014/main" id="{D6BEA96B-C03D-4A85-8618-B856337BB1B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nl-NL"/>
              <a:t>Klikken om de tekststijl van het model te bewerken</a:t>
            </a:r>
          </a:p>
        </p:txBody>
      </p:sp>
      <p:sp>
        <p:nvSpPr>
          <p:cNvPr id="5" name="Tijdelijke aanduiding voor datum 4">
            <a:extLst>
              <a:ext uri="{FF2B5EF4-FFF2-40B4-BE49-F238E27FC236}">
                <a16:creationId xmlns:a16="http://schemas.microsoft.com/office/drawing/2014/main" id="{29472A48-4EBC-4C71-B523-B732BCDA820E}"/>
              </a:ext>
            </a:extLst>
          </p:cNvPr>
          <p:cNvSpPr>
            <a:spLocks noGrp="1"/>
          </p:cNvSpPr>
          <p:nvPr>
            <p:ph type="dt" sz="half" idx="10"/>
          </p:nvPr>
        </p:nvSpPr>
        <p:spPr/>
        <p:txBody>
          <a:bodyPr/>
          <a:lstStyle/>
          <a:p>
            <a:fld id="{FCF42906-5495-4863-BE32-90848DE717F9}" type="datetime1">
              <a:rPr lang="nl-NL" smtClean="0"/>
              <a:t>8-6-2022</a:t>
            </a:fld>
            <a:endParaRPr lang="nl-NL"/>
          </a:p>
        </p:txBody>
      </p:sp>
      <p:sp>
        <p:nvSpPr>
          <p:cNvPr id="6" name="Tijdelijke aanduiding voor voettekst 5">
            <a:extLst>
              <a:ext uri="{FF2B5EF4-FFF2-40B4-BE49-F238E27FC236}">
                <a16:creationId xmlns:a16="http://schemas.microsoft.com/office/drawing/2014/main" id="{39F621E8-A93D-4BF9-B712-EF2E86E2B2F4}"/>
              </a:ext>
            </a:extLst>
          </p:cNvPr>
          <p:cNvSpPr>
            <a:spLocks noGrp="1"/>
          </p:cNvSpPr>
          <p:nvPr>
            <p:ph type="ftr" sz="quarter" idx="11"/>
          </p:nvPr>
        </p:nvSpPr>
        <p:spPr/>
        <p:txBody>
          <a:bodyPr/>
          <a:lstStyle/>
          <a:p>
            <a:endParaRPr lang="nl-NL"/>
          </a:p>
        </p:txBody>
      </p:sp>
      <p:sp>
        <p:nvSpPr>
          <p:cNvPr id="7" name="Tijdelijke aanduiding voor dianummer 6">
            <a:extLst>
              <a:ext uri="{FF2B5EF4-FFF2-40B4-BE49-F238E27FC236}">
                <a16:creationId xmlns:a16="http://schemas.microsoft.com/office/drawing/2014/main" id="{8E2C2139-68EA-42A4-8A8F-A45A0489ED78}"/>
              </a:ext>
            </a:extLst>
          </p:cNvPr>
          <p:cNvSpPr>
            <a:spLocks noGrp="1"/>
          </p:cNvSpPr>
          <p:nvPr>
            <p:ph type="sldNum" sz="quarter" idx="12"/>
          </p:nvPr>
        </p:nvSpPr>
        <p:spPr/>
        <p:txBody>
          <a:bodyPr/>
          <a:lstStyle/>
          <a:p>
            <a:fld id="{CADF88E0-ACB6-428A-938B-CF34B522E9CE}" type="slidenum">
              <a:rPr lang="nl-NL" smtClean="0"/>
              <a:t>‹nr.›</a:t>
            </a:fld>
            <a:endParaRPr lang="nl-NL"/>
          </a:p>
        </p:txBody>
      </p:sp>
    </p:spTree>
    <p:extLst>
      <p:ext uri="{BB962C8B-B14F-4D97-AF65-F5344CB8AC3E}">
        <p14:creationId xmlns:p14="http://schemas.microsoft.com/office/powerpoint/2010/main" val="26877186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4C83CD10-3AEF-40DC-AF1B-E3EB09A0991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p>
        </p:txBody>
      </p:sp>
      <p:sp>
        <p:nvSpPr>
          <p:cNvPr id="3" name="Tijdelijke aanduiding voor tekst 2">
            <a:extLst>
              <a:ext uri="{FF2B5EF4-FFF2-40B4-BE49-F238E27FC236}">
                <a16:creationId xmlns:a16="http://schemas.microsoft.com/office/drawing/2014/main" id="{3B11A9E3-C373-434A-AFE5-E00926183E8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9D30EEF5-E337-4BD2-B927-63D377AD64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D91AEA-40F1-4467-863C-191E61AD3F77}" type="datetime1">
              <a:rPr lang="nl-NL" smtClean="0"/>
              <a:t>8-6-2022</a:t>
            </a:fld>
            <a:endParaRPr lang="nl-NL"/>
          </a:p>
        </p:txBody>
      </p:sp>
      <p:sp>
        <p:nvSpPr>
          <p:cNvPr id="5" name="Tijdelijke aanduiding voor voettekst 4">
            <a:extLst>
              <a:ext uri="{FF2B5EF4-FFF2-40B4-BE49-F238E27FC236}">
                <a16:creationId xmlns:a16="http://schemas.microsoft.com/office/drawing/2014/main" id="{2FB933EA-BDFB-431E-A942-F61BE9BC825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Tijdelijke aanduiding voor dianummer 5">
            <a:extLst>
              <a:ext uri="{FF2B5EF4-FFF2-40B4-BE49-F238E27FC236}">
                <a16:creationId xmlns:a16="http://schemas.microsoft.com/office/drawing/2014/main" id="{719E7A01-63B2-4A80-A8F1-55DD69207E1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DF88E0-ACB6-428A-938B-CF34B522E9CE}" type="slidenum">
              <a:rPr lang="nl-NL" smtClean="0"/>
              <a:t>‹nr.›</a:t>
            </a:fld>
            <a:endParaRPr lang="nl-NL"/>
          </a:p>
        </p:txBody>
      </p:sp>
    </p:spTree>
    <p:extLst>
      <p:ext uri="{BB962C8B-B14F-4D97-AF65-F5344CB8AC3E}">
        <p14:creationId xmlns:p14="http://schemas.microsoft.com/office/powerpoint/2010/main" val="2116940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emf"/><Relationship Id="rId1" Type="http://schemas.openxmlformats.org/officeDocument/2006/relationships/slideLayout" Target="../slideLayouts/slideLayout2.xml"/><Relationship Id="rId4" Type="http://schemas.openxmlformats.org/officeDocument/2006/relationships/comments" Target="../comments/comment9.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comments" Target="../comments/comment11.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comments" Target="../comments/comment13.xml"/></Relationships>
</file>

<file path=ppt/slides/_rels/slide15.xml.rels><?xml version="1.0" encoding="UTF-8" standalone="yes"?>
<Relationships xmlns="http://schemas.openxmlformats.org/package/2006/relationships"><Relationship Id="rId3" Type="http://schemas.openxmlformats.org/officeDocument/2006/relationships/comments" Target="../comments/comment14.xml"/><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comments" Target="../comments/comment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comments" Target="../comments/comment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2.xml"/><Relationship Id="rId4" Type="http://schemas.openxmlformats.org/officeDocument/2006/relationships/comments" Target="../comments/comment4.xml"/></Relationships>
</file>

<file path=ppt/slides/_rels/slide5.xml.rels><?xml version="1.0" encoding="UTF-8" standalone="yes"?>
<Relationships xmlns="http://schemas.openxmlformats.org/package/2006/relationships"><Relationship Id="rId3" Type="http://schemas.openxmlformats.org/officeDocument/2006/relationships/comments" Target="../comments/comment5.xm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6.xml"/><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comments" Target="../comments/comment7.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 Id="rId4" Type="http://schemas.openxmlformats.org/officeDocument/2006/relationships/comments" Target="../comments/commen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BAD76F3E-3A97-486B-B402-44400A8B91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C41152BA-657B-49C3-8711-E748C631425C}"/>
              </a:ext>
            </a:extLst>
          </p:cNvPr>
          <p:cNvSpPr>
            <a:spLocks noGrp="1"/>
          </p:cNvSpPr>
          <p:nvPr>
            <p:ph type="ctrTitle"/>
          </p:nvPr>
        </p:nvSpPr>
        <p:spPr>
          <a:xfrm>
            <a:off x="838199" y="1093788"/>
            <a:ext cx="10506455" cy="2967208"/>
          </a:xfrm>
        </p:spPr>
        <p:txBody>
          <a:bodyPr>
            <a:normAutofit/>
          </a:bodyPr>
          <a:lstStyle/>
          <a:p>
            <a:pPr algn="l"/>
            <a:r>
              <a:rPr lang="en-US" sz="4000" dirty="0">
                <a:effectLst/>
                <a:latin typeface="Calibri" panose="020F0502020204030204" pitchFamily="34" charset="0"/>
                <a:ea typeface="Calibri" panose="020F0502020204030204" pitchFamily="34" charset="0"/>
                <a:cs typeface="Times New Roman" panose="02020603050405020304" pitchFamily="18" charset="0"/>
              </a:rPr>
              <a:t>United we stand, divided we still suck…</a:t>
            </a:r>
            <a:endParaRPr lang="nl-NL" sz="19900" dirty="0"/>
          </a:p>
        </p:txBody>
      </p:sp>
      <p:sp>
        <p:nvSpPr>
          <p:cNvPr id="3" name="Ondertitel 2">
            <a:extLst>
              <a:ext uri="{FF2B5EF4-FFF2-40B4-BE49-F238E27FC236}">
                <a16:creationId xmlns:a16="http://schemas.microsoft.com/office/drawing/2014/main" id="{04C36B70-3F4C-4B12-8C34-5B2FCFDF6D7B}"/>
              </a:ext>
            </a:extLst>
          </p:cNvPr>
          <p:cNvSpPr>
            <a:spLocks noGrp="1"/>
          </p:cNvSpPr>
          <p:nvPr>
            <p:ph type="subTitle" idx="1"/>
          </p:nvPr>
        </p:nvSpPr>
        <p:spPr>
          <a:xfrm>
            <a:off x="7400924" y="4619624"/>
            <a:ext cx="3946779" cy="1038225"/>
          </a:xfrm>
        </p:spPr>
        <p:txBody>
          <a:bodyPr>
            <a:normAutofit lnSpcReduction="10000"/>
          </a:bodyPr>
          <a:lstStyle/>
          <a:p>
            <a:pPr algn="r"/>
            <a:r>
              <a:rPr lang="nl-NL" sz="1800" dirty="0"/>
              <a:t>BSc Thesis </a:t>
            </a:r>
            <a:r>
              <a:rPr lang="nl-NL" sz="1800" dirty="0" err="1"/>
              <a:t>presentation</a:t>
            </a:r>
            <a:endParaRPr lang="nl-NL" sz="1800" dirty="0"/>
          </a:p>
          <a:p>
            <a:pPr algn="r"/>
            <a:r>
              <a:rPr lang="nl-NL" sz="1800" dirty="0"/>
              <a:t>Million van den Berg</a:t>
            </a:r>
          </a:p>
          <a:p>
            <a:pPr algn="r"/>
            <a:r>
              <a:rPr lang="nl-NL" sz="1800" dirty="0"/>
              <a:t>1001657</a:t>
            </a:r>
          </a:p>
        </p:txBody>
      </p:sp>
      <p:sp>
        <p:nvSpPr>
          <p:cNvPr id="10" name="Rectangle 9">
            <a:extLst>
              <a:ext uri="{FF2B5EF4-FFF2-40B4-BE49-F238E27FC236}">
                <a16:creationId xmlns:a16="http://schemas.microsoft.com/office/drawing/2014/main" id="{391F6B52-91F4-4AEB-B6DB-29FEBCF28C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4331166"/>
            <a:ext cx="10506456"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2CD6F061-7C53-44F4-9794-953DB70A4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9346882" y="2348839"/>
            <a:ext cx="54864" cy="394677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Tijdelijke aanduiding voor dianummer 3">
            <a:extLst>
              <a:ext uri="{FF2B5EF4-FFF2-40B4-BE49-F238E27FC236}">
                <a16:creationId xmlns:a16="http://schemas.microsoft.com/office/drawing/2014/main" id="{82920867-0664-6829-E96B-0D8338598D88}"/>
              </a:ext>
            </a:extLst>
          </p:cNvPr>
          <p:cNvSpPr>
            <a:spLocks noGrp="1"/>
          </p:cNvSpPr>
          <p:nvPr>
            <p:ph type="sldNum" sz="quarter" idx="12"/>
          </p:nvPr>
        </p:nvSpPr>
        <p:spPr/>
        <p:txBody>
          <a:bodyPr/>
          <a:lstStyle/>
          <a:p>
            <a:fld id="{CADF88E0-ACB6-428A-938B-CF34B522E9CE}" type="slidenum">
              <a:rPr lang="nl-NL" smtClean="0"/>
              <a:t>1</a:t>
            </a:fld>
            <a:endParaRPr lang="nl-NL"/>
          </a:p>
        </p:txBody>
      </p:sp>
    </p:spTree>
    <p:extLst>
      <p:ext uri="{BB962C8B-B14F-4D97-AF65-F5344CB8AC3E}">
        <p14:creationId xmlns:p14="http://schemas.microsoft.com/office/powerpoint/2010/main" val="3967236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Revealing</a:t>
            </a:r>
            <a:r>
              <a:rPr lang="nl-NL" sz="3600" dirty="0"/>
              <a:t> </a:t>
            </a:r>
            <a:r>
              <a:rPr lang="nl-NL" sz="3600" dirty="0" err="1"/>
              <a:t>the</a:t>
            </a:r>
            <a:r>
              <a:rPr lang="nl-NL" sz="3600" dirty="0"/>
              <a:t> </a:t>
            </a:r>
            <a:r>
              <a:rPr lang="nl-NL" sz="3600" dirty="0" err="1"/>
              <a:t>dynamics</a:t>
            </a:r>
            <a:r>
              <a:rPr lang="nl-NL" sz="3600" dirty="0"/>
              <a:t> – single suction cup</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833328" y="1860317"/>
            <a:ext cx="10515600" cy="4351338"/>
          </a:xfrm>
        </p:spPr>
        <p:txBody>
          <a:bodyPr>
            <a:normAutofit/>
          </a:bodyPr>
          <a:lstStyle/>
          <a:p>
            <a:endParaRPr lang="nl-NL" sz="2400" dirty="0"/>
          </a:p>
          <a:p>
            <a:endParaRPr lang="nl-NL" sz="20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Afbeelding 6">
            <a:extLst>
              <a:ext uri="{FF2B5EF4-FFF2-40B4-BE49-F238E27FC236}">
                <a16:creationId xmlns:a16="http://schemas.microsoft.com/office/drawing/2014/main" id="{E5EE20EC-24AA-377B-D161-4E84DF791706}"/>
              </a:ext>
            </a:extLst>
          </p:cNvPr>
          <p:cNvPicPr>
            <a:picLocks noChangeAspect="1"/>
          </p:cNvPicPr>
          <p:nvPr/>
        </p:nvPicPr>
        <p:blipFill>
          <a:blip r:embed="rId2"/>
          <a:stretch>
            <a:fillRect/>
          </a:stretch>
        </p:blipFill>
        <p:spPr>
          <a:xfrm>
            <a:off x="843072" y="1860317"/>
            <a:ext cx="5334000" cy="4000500"/>
          </a:xfrm>
          <a:prstGeom prst="rect">
            <a:avLst/>
          </a:prstGeom>
        </p:spPr>
      </p:pic>
      <p:pic>
        <p:nvPicPr>
          <p:cNvPr id="15" name="Afbeelding 14">
            <a:extLst>
              <a:ext uri="{FF2B5EF4-FFF2-40B4-BE49-F238E27FC236}">
                <a16:creationId xmlns:a16="http://schemas.microsoft.com/office/drawing/2014/main" id="{5927F956-61B8-6DEE-B621-752DC3D97809}"/>
              </a:ext>
            </a:extLst>
          </p:cNvPr>
          <p:cNvPicPr>
            <a:picLocks noChangeAspect="1"/>
          </p:cNvPicPr>
          <p:nvPr/>
        </p:nvPicPr>
        <p:blipFill>
          <a:blip r:embed="rId3"/>
          <a:stretch>
            <a:fillRect/>
          </a:stretch>
        </p:blipFill>
        <p:spPr>
          <a:xfrm>
            <a:off x="6551971" y="1808698"/>
            <a:ext cx="5105400" cy="4057650"/>
          </a:xfrm>
          <a:prstGeom prst="rect">
            <a:avLst/>
          </a:prstGeom>
        </p:spPr>
      </p:pic>
      <p:sp>
        <p:nvSpPr>
          <p:cNvPr id="17" name="Tekstvak 16">
            <a:extLst>
              <a:ext uri="{FF2B5EF4-FFF2-40B4-BE49-F238E27FC236}">
                <a16:creationId xmlns:a16="http://schemas.microsoft.com/office/drawing/2014/main" id="{B666CD9E-7FDA-9F30-2AED-E166EBBCA018}"/>
              </a:ext>
            </a:extLst>
          </p:cNvPr>
          <p:cNvSpPr txBox="1"/>
          <p:nvPr/>
        </p:nvSpPr>
        <p:spPr>
          <a:xfrm>
            <a:off x="7186241" y="3145025"/>
            <a:ext cx="4806701" cy="1384995"/>
          </a:xfrm>
          <a:prstGeom prst="rect">
            <a:avLst/>
          </a:prstGeom>
          <a:noFill/>
        </p:spPr>
        <p:txBody>
          <a:bodyPr wrap="square" rtlCol="0">
            <a:spAutoFit/>
          </a:bodyPr>
          <a:lstStyle/>
          <a:p>
            <a:r>
              <a:rPr lang="nl-NL" sz="2800" dirty="0"/>
              <a:t>Plateau of data taken </a:t>
            </a:r>
            <a:r>
              <a:rPr lang="nl-NL" sz="2800" dirty="0" err="1"/>
              <a:t>for</a:t>
            </a:r>
            <a:r>
              <a:rPr lang="nl-NL" sz="2800" dirty="0"/>
              <a:t> </a:t>
            </a:r>
            <a:r>
              <a:rPr lang="nl-NL" sz="2800" dirty="0" err="1"/>
              <a:t>comparing</a:t>
            </a:r>
            <a:r>
              <a:rPr lang="nl-NL" sz="2800" dirty="0"/>
              <a:t> </a:t>
            </a:r>
            <a:r>
              <a:rPr lang="nl-NL" sz="2800" dirty="0" err="1"/>
              <a:t>individual</a:t>
            </a:r>
            <a:r>
              <a:rPr lang="nl-NL" sz="2800" dirty="0"/>
              <a:t> suction cups</a:t>
            </a:r>
            <a:endParaRPr lang="nl-NL" dirty="0"/>
          </a:p>
        </p:txBody>
      </p:sp>
      <p:sp>
        <p:nvSpPr>
          <p:cNvPr id="16" name="Tekstvak 15">
            <a:extLst>
              <a:ext uri="{FF2B5EF4-FFF2-40B4-BE49-F238E27FC236}">
                <a16:creationId xmlns:a16="http://schemas.microsoft.com/office/drawing/2014/main" id="{8963DCF8-E5B0-7BDE-0342-D7C77CB67E59}"/>
              </a:ext>
            </a:extLst>
          </p:cNvPr>
          <p:cNvSpPr txBox="1"/>
          <p:nvPr/>
        </p:nvSpPr>
        <p:spPr>
          <a:xfrm>
            <a:off x="1331374" y="3298914"/>
            <a:ext cx="4418261" cy="1077218"/>
          </a:xfrm>
          <a:prstGeom prst="rect">
            <a:avLst/>
          </a:prstGeom>
          <a:noFill/>
        </p:spPr>
        <p:txBody>
          <a:bodyPr wrap="none" rtlCol="0">
            <a:spAutoFit/>
          </a:bodyPr>
          <a:lstStyle/>
          <a:p>
            <a:r>
              <a:rPr lang="nl-NL" sz="3200" dirty="0" err="1"/>
              <a:t>Two</a:t>
            </a:r>
            <a:r>
              <a:rPr lang="nl-NL" sz="3200" dirty="0"/>
              <a:t> types of </a:t>
            </a:r>
            <a:r>
              <a:rPr lang="nl-NL" sz="3200" dirty="0" err="1"/>
              <a:t>detachment</a:t>
            </a:r>
            <a:endParaRPr lang="nl-NL" sz="3200" dirty="0"/>
          </a:p>
          <a:p>
            <a:endParaRPr lang="nl-NL" sz="3200" dirty="0"/>
          </a:p>
        </p:txBody>
      </p:sp>
      <p:sp>
        <p:nvSpPr>
          <p:cNvPr id="18" name="Tijdelijke aanduiding voor dianummer 17">
            <a:extLst>
              <a:ext uri="{FF2B5EF4-FFF2-40B4-BE49-F238E27FC236}">
                <a16:creationId xmlns:a16="http://schemas.microsoft.com/office/drawing/2014/main" id="{B8B4B509-2CE5-2430-9D65-76B893D2AB51}"/>
              </a:ext>
            </a:extLst>
          </p:cNvPr>
          <p:cNvSpPr>
            <a:spLocks noGrp="1"/>
          </p:cNvSpPr>
          <p:nvPr>
            <p:ph type="sldNum" sz="quarter" idx="12"/>
          </p:nvPr>
        </p:nvSpPr>
        <p:spPr/>
        <p:txBody>
          <a:bodyPr/>
          <a:lstStyle/>
          <a:p>
            <a:fld id="{CADF88E0-ACB6-428A-938B-CF34B522E9CE}" type="slidenum">
              <a:rPr lang="nl-NL" smtClean="0"/>
              <a:t>10</a:t>
            </a:fld>
            <a:endParaRPr lang="nl-NL"/>
          </a:p>
        </p:txBody>
      </p:sp>
    </p:spTree>
    <p:extLst>
      <p:ext uri="{BB962C8B-B14F-4D97-AF65-F5344CB8AC3E}">
        <p14:creationId xmlns:p14="http://schemas.microsoft.com/office/powerpoint/2010/main" val="582740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xit" presetSubtype="0" fill="hold" nodeType="withEffect">
                                  <p:stCondLst>
                                    <p:cond delay="0"/>
                                  </p:stCondLst>
                                  <p:childTnLst>
                                    <p:set>
                                      <p:cBhvr>
                                        <p:cTn id="8" dur="1" fill="hold">
                                          <p:stCondLst>
                                            <p:cond delay="0"/>
                                          </p:stCondLst>
                                        </p:cTn>
                                        <p:tgtEl>
                                          <p:spTgt spid="7"/>
                                        </p:tgtEl>
                                        <p:attrNameLst>
                                          <p:attrName>style.visibility</p:attrName>
                                        </p:attrNameLst>
                                      </p:cBhvr>
                                      <p:to>
                                        <p:strVal val="hidden"/>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Revealing</a:t>
            </a:r>
            <a:r>
              <a:rPr lang="nl-NL" sz="3600" dirty="0"/>
              <a:t> </a:t>
            </a:r>
            <a:r>
              <a:rPr lang="nl-NL" sz="3600" dirty="0" err="1"/>
              <a:t>the</a:t>
            </a:r>
            <a:r>
              <a:rPr lang="nl-NL" sz="3600" dirty="0"/>
              <a:t> </a:t>
            </a:r>
            <a:r>
              <a:rPr lang="nl-NL" sz="3600" dirty="0" err="1"/>
              <a:t>dynamics</a:t>
            </a:r>
            <a:r>
              <a:rPr lang="nl-NL" sz="3600" dirty="0"/>
              <a:t> – single suction cup</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503390" y="3253581"/>
            <a:ext cx="10515600" cy="4351338"/>
          </a:xfrm>
        </p:spPr>
        <p:txBody>
          <a:bodyPr>
            <a:normAutofit/>
          </a:bodyPr>
          <a:lstStyle/>
          <a:p>
            <a:pPr marL="0" indent="0">
              <a:buNone/>
            </a:pPr>
            <a:r>
              <a:rPr lang="nl-NL" dirty="0"/>
              <a:t>Is </a:t>
            </a:r>
            <a:r>
              <a:rPr lang="nl-NL" dirty="0" err="1"/>
              <a:t>there</a:t>
            </a:r>
            <a:r>
              <a:rPr lang="nl-NL" dirty="0"/>
              <a:t> </a:t>
            </a:r>
            <a:r>
              <a:rPr lang="nl-NL" dirty="0" err="1"/>
              <a:t>an</a:t>
            </a:r>
            <a:r>
              <a:rPr lang="nl-NL" dirty="0"/>
              <a:t> </a:t>
            </a:r>
            <a:r>
              <a:rPr lang="nl-NL" dirty="0" err="1"/>
              <a:t>observable</a:t>
            </a:r>
            <a:r>
              <a:rPr lang="nl-NL" dirty="0"/>
              <a:t> </a:t>
            </a:r>
            <a:r>
              <a:rPr lang="nl-NL" dirty="0" err="1"/>
              <a:t>pattern</a:t>
            </a:r>
            <a:r>
              <a:rPr lang="nl-NL" dirty="0"/>
              <a:t>?</a:t>
            </a:r>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Afbeelding 5">
            <a:extLst>
              <a:ext uri="{FF2B5EF4-FFF2-40B4-BE49-F238E27FC236}">
                <a16:creationId xmlns:a16="http://schemas.microsoft.com/office/drawing/2014/main" id="{E2086E29-688C-487E-8071-C552B6B07750}"/>
              </a:ext>
            </a:extLst>
          </p:cNvPr>
          <p:cNvPicPr>
            <a:picLocks noChangeAspect="1"/>
          </p:cNvPicPr>
          <p:nvPr/>
        </p:nvPicPr>
        <p:blipFill>
          <a:blip r:embed="rId2"/>
          <a:stretch>
            <a:fillRect/>
          </a:stretch>
        </p:blipFill>
        <p:spPr>
          <a:xfrm>
            <a:off x="4705981" y="1428750"/>
            <a:ext cx="6833447" cy="5125085"/>
          </a:xfrm>
          <a:prstGeom prst="rect">
            <a:avLst/>
          </a:prstGeom>
        </p:spPr>
      </p:pic>
      <p:sp>
        <p:nvSpPr>
          <p:cNvPr id="8" name="Tijdelijke aanduiding voor dianummer 7">
            <a:extLst>
              <a:ext uri="{FF2B5EF4-FFF2-40B4-BE49-F238E27FC236}">
                <a16:creationId xmlns:a16="http://schemas.microsoft.com/office/drawing/2014/main" id="{D1478025-F669-CFD9-05E5-2D19524D32E5}"/>
              </a:ext>
            </a:extLst>
          </p:cNvPr>
          <p:cNvSpPr>
            <a:spLocks noGrp="1"/>
          </p:cNvSpPr>
          <p:nvPr>
            <p:ph type="sldNum" sz="quarter" idx="12"/>
          </p:nvPr>
        </p:nvSpPr>
        <p:spPr/>
        <p:txBody>
          <a:bodyPr/>
          <a:lstStyle/>
          <a:p>
            <a:fld id="{CADF88E0-ACB6-428A-938B-CF34B522E9CE}" type="slidenum">
              <a:rPr lang="nl-NL" smtClean="0"/>
              <a:t>11</a:t>
            </a:fld>
            <a:endParaRPr lang="nl-NL"/>
          </a:p>
        </p:txBody>
      </p:sp>
    </p:spTree>
    <p:extLst>
      <p:ext uri="{BB962C8B-B14F-4D97-AF65-F5344CB8AC3E}">
        <p14:creationId xmlns:p14="http://schemas.microsoft.com/office/powerpoint/2010/main" val="35122528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a:t>Understanding suction cups in array</a:t>
            </a:r>
          </a:p>
        </p:txBody>
      </p:sp>
      <mc:AlternateContent xmlns:mc="http://schemas.openxmlformats.org/markup-compatibility/2006" xmlns:a14="http://schemas.microsoft.com/office/drawing/2010/main">
        <mc:Choice Requires="a14">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833328" y="1860317"/>
                <a:ext cx="10515600" cy="4351338"/>
              </a:xfrm>
            </p:spPr>
            <p:txBody>
              <a:bodyPr>
                <a:normAutofit/>
              </a:bodyPr>
              <a:lstStyle/>
              <a:p>
                <a:endParaRPr lang="nl-NL" sz="2400" dirty="0"/>
              </a:p>
              <a:p>
                <a:endParaRPr lang="nl-NL" sz="1400" i="1" dirty="0">
                  <a:effectLst/>
                  <a:latin typeface="Cambria Math" panose="02040503050406030204" pitchFamily="18" charset="0"/>
                </a:endParaRPr>
              </a:p>
              <a:p>
                <a14:m>
                  <m:oMath xmlns:m="http://schemas.openxmlformats.org/officeDocument/2006/math">
                    <m:sSub>
                      <m:sSubPr>
                        <m:ctrlPr>
                          <a:rPr lang="nl-NL" sz="1800" i="1" smtClean="0">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GB" sz="2400" i="1" baseline="-25000">
                            <a:effectLst/>
                            <a:latin typeface="Cambria Math" panose="02040503050406030204" pitchFamily="18" charset="0"/>
                            <a:ea typeface="Calibri" panose="020F0502020204030204" pitchFamily="34" charset="0"/>
                            <a:cs typeface="Times New Roman" panose="02020603050405020304" pitchFamily="18" charset="0"/>
                          </a:rPr>
                          <m:t>𝑎𝑑h</m:t>
                        </m:r>
                        <m:r>
                          <a:rPr lang="en-GB" sz="2400" i="1" baseline="-25000">
                            <a:effectLst/>
                            <a:latin typeface="Cambria Math" panose="02040503050406030204" pitchFamily="18" charset="0"/>
                            <a:ea typeface="Calibri" panose="020F0502020204030204" pitchFamily="34" charset="0"/>
                            <a:cs typeface="Times New Roman" panose="02020603050405020304" pitchFamily="18" charset="0"/>
                          </a:rPr>
                          <m:t>, </m:t>
                        </m:r>
                        <m:r>
                          <a:rPr lang="en-GB" sz="2400" i="1" baseline="-25000">
                            <a:effectLst/>
                            <a:latin typeface="Cambria Math" panose="02040503050406030204" pitchFamily="18" charset="0"/>
                            <a:ea typeface="Calibri" panose="020F0502020204030204" pitchFamily="34" charset="0"/>
                            <a:cs typeface="Times New Roman" panose="02020603050405020304" pitchFamily="18" charset="0"/>
                          </a:rPr>
                          <m:t>𝑠𝑖𝑛𝑔𝑙𝑒</m:t>
                        </m:r>
                      </m:sub>
                    </m:sSub>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nl-NL" sz="1800" i="1">
                            <a:effectLst/>
                            <a:latin typeface="Cambria Math" panose="02040503050406030204" pitchFamily="18" charset="0"/>
                          </a:rPr>
                        </m:ctrlPr>
                      </m:fPr>
                      <m:num>
                        <m:sSub>
                          <m:sSubPr>
                            <m:ctrlPr>
                              <a:rPr lang="nl-NL" sz="1800" i="1">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𝑊</m:t>
                            </m:r>
                          </m:e>
                          <m:sub>
                            <m:r>
                              <a:rPr lang="en-GB" sz="2400" i="1">
                                <a:effectLst/>
                                <a:latin typeface="Cambria Math" panose="02040503050406030204" pitchFamily="18" charset="0"/>
                                <a:ea typeface="Calibri" panose="020F0502020204030204" pitchFamily="34" charset="0"/>
                                <a:cs typeface="Times New Roman" panose="02020603050405020304" pitchFamily="18" charset="0"/>
                              </a:rPr>
                              <m:t>𝑎𝑑h</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a:effectLst/>
                                <a:latin typeface="Cambria Math" panose="02040503050406030204" pitchFamily="18" charset="0"/>
                                <a:ea typeface="Calibri" panose="020F0502020204030204" pitchFamily="34" charset="0"/>
                                <a:cs typeface="Times New Roman" panose="02020603050405020304" pitchFamily="18" charset="0"/>
                              </a:rPr>
                              <m:t>𝑎𝑟𝑟𝑎𝑦</m:t>
                            </m:r>
                          </m:sub>
                        </m:sSub>
                      </m:num>
                      <m:den>
                        <m:sSub>
                          <m:sSubPr>
                            <m:ctrlPr>
                              <a:rPr lang="nl-NL" sz="1800" i="1">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GB" sz="2400" i="1">
                                <a:effectLst/>
                                <a:latin typeface="Cambria Math" panose="02040503050406030204" pitchFamily="18" charset="0"/>
                                <a:ea typeface="Calibri" panose="020F0502020204030204" pitchFamily="34" charset="0"/>
                                <a:cs typeface="Times New Roman" panose="02020603050405020304" pitchFamily="18" charset="0"/>
                              </a:rPr>
                              <m:t>𝑠𝑢𝑐𝑡𝑖𝑜𝑛</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a:effectLst/>
                                <a:latin typeface="Cambria Math" panose="02040503050406030204" pitchFamily="18" charset="0"/>
                                <a:ea typeface="Calibri" panose="020F0502020204030204" pitchFamily="34" charset="0"/>
                                <a:cs typeface="Times New Roman" panose="02020603050405020304" pitchFamily="18" charset="0"/>
                              </a:rPr>
                              <m:t>𝑐𝑢𝑝𝑠</m:t>
                            </m:r>
                          </m:sub>
                        </m:sSub>
                      </m:den>
                    </m:f>
                  </m:oMath>
                </a14:m>
                <a:endParaRPr lang="nl-NL" dirty="0"/>
              </a:p>
              <a:p>
                <a:endParaRPr lang="nl-NL" sz="1800" i="1" dirty="0">
                  <a:effectLst/>
                  <a:latin typeface="Cambria Math" panose="02040503050406030204" pitchFamily="18" charset="0"/>
                </a:endParaRPr>
              </a:p>
              <a:p>
                <a:endParaRPr lang="nl-NL" sz="1800" i="1" dirty="0">
                  <a:effectLst/>
                  <a:latin typeface="Cambria Math" panose="02040503050406030204" pitchFamily="18" charset="0"/>
                </a:endParaRPr>
              </a:p>
              <a:p>
                <a:endParaRPr lang="nl-NL" sz="1800" i="1" dirty="0">
                  <a:latin typeface="Cambria Math" panose="02040503050406030204" pitchFamily="18" charset="0"/>
                </a:endParaRPr>
              </a:p>
              <a:p>
                <a14:m>
                  <m:oMath xmlns:m="http://schemas.openxmlformats.org/officeDocument/2006/math">
                    <m:sSub>
                      <m:sSubPr>
                        <m:ctrlPr>
                          <a:rPr lang="nl-NL" sz="1800" i="1" smtClean="0">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GB" sz="2400" i="1">
                            <a:effectLst/>
                            <a:latin typeface="Cambria Math" panose="02040503050406030204" pitchFamily="18" charset="0"/>
                            <a:ea typeface="Calibri" panose="020F0502020204030204" pitchFamily="34" charset="0"/>
                            <a:cs typeface="Times New Roman" panose="02020603050405020304" pitchFamily="18" charset="0"/>
                          </a:rPr>
                          <m:t>𝑝𝑟𝑒𝑙𝑜𝑎𝑑</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a:effectLst/>
                            <a:latin typeface="Cambria Math" panose="02040503050406030204" pitchFamily="18" charset="0"/>
                            <a:ea typeface="Calibri" panose="020F0502020204030204" pitchFamily="34" charset="0"/>
                            <a:cs typeface="Times New Roman" panose="02020603050405020304" pitchFamily="18" charset="0"/>
                          </a:rPr>
                          <m:t>𝑠𝑖𝑛𝑔𝑙𝑒</m:t>
                        </m:r>
                      </m:sub>
                    </m:sSub>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smtClean="0">
                        <a:effectLst/>
                        <a:latin typeface="Cambria Math" panose="02040503050406030204" pitchFamily="18" charset="0"/>
                        <a:ea typeface="Cambria Math" panose="02040503050406030204" pitchFamily="18" charset="0"/>
                        <a:cs typeface="Times New Roman" panose="02020603050405020304" pitchFamily="18" charset="0"/>
                      </a:rPr>
                      <m:t>≠</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f>
                      <m:fPr>
                        <m:ctrlPr>
                          <a:rPr lang="nl-NL" sz="1800" i="1">
                            <a:effectLst/>
                            <a:latin typeface="Cambria Math" panose="02040503050406030204" pitchFamily="18" charset="0"/>
                          </a:rPr>
                        </m:ctrlPr>
                      </m:fPr>
                      <m:num>
                        <m:sSub>
                          <m:sSubPr>
                            <m:ctrlPr>
                              <a:rPr lang="nl-NL" sz="1800" i="1">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𝐹</m:t>
                            </m:r>
                          </m:e>
                          <m:sub>
                            <m:r>
                              <a:rPr lang="en-GB" sz="2400" i="1">
                                <a:effectLst/>
                                <a:latin typeface="Cambria Math" panose="02040503050406030204" pitchFamily="18" charset="0"/>
                                <a:ea typeface="Calibri" panose="020F0502020204030204" pitchFamily="34" charset="0"/>
                                <a:cs typeface="Times New Roman" panose="02020603050405020304" pitchFamily="18" charset="0"/>
                              </a:rPr>
                              <m:t>𝑝𝑟𝑒𝑙𝑜𝑎𝑑</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a:effectLst/>
                                <a:latin typeface="Cambria Math" panose="02040503050406030204" pitchFamily="18" charset="0"/>
                                <a:ea typeface="Calibri" panose="020F0502020204030204" pitchFamily="34" charset="0"/>
                                <a:cs typeface="Times New Roman" panose="02020603050405020304" pitchFamily="18" charset="0"/>
                              </a:rPr>
                              <m:t>𝑎𝑟𝑟𝑎𝑦</m:t>
                            </m:r>
                          </m:sub>
                        </m:sSub>
                      </m:num>
                      <m:den>
                        <m:sSub>
                          <m:sSubPr>
                            <m:ctrlPr>
                              <a:rPr lang="nl-NL" sz="1800" i="1">
                                <a:effectLst/>
                                <a:latin typeface="Cambria Math" panose="02040503050406030204" pitchFamily="18" charset="0"/>
                              </a:rPr>
                            </m:ctrlPr>
                          </m:sSubPr>
                          <m:e>
                            <m:r>
                              <a:rPr lang="en-GB" sz="2400" i="1">
                                <a:effectLst/>
                                <a:latin typeface="Cambria Math" panose="02040503050406030204" pitchFamily="18" charset="0"/>
                                <a:ea typeface="Calibri" panose="020F0502020204030204" pitchFamily="34" charset="0"/>
                                <a:cs typeface="Times New Roman" panose="02020603050405020304" pitchFamily="18" charset="0"/>
                              </a:rPr>
                              <m:t>𝑁</m:t>
                            </m:r>
                          </m:e>
                          <m:sub>
                            <m:r>
                              <a:rPr lang="en-GB" sz="2400" i="1">
                                <a:effectLst/>
                                <a:latin typeface="Cambria Math" panose="02040503050406030204" pitchFamily="18" charset="0"/>
                                <a:ea typeface="Calibri" panose="020F0502020204030204" pitchFamily="34" charset="0"/>
                                <a:cs typeface="Times New Roman" panose="02020603050405020304" pitchFamily="18" charset="0"/>
                              </a:rPr>
                              <m:t>𝑠𝑢𝑐𝑡𝑖𝑜𝑛</m:t>
                            </m:r>
                            <m:r>
                              <a:rPr lang="en-GB" sz="2400" i="1">
                                <a:effectLst/>
                                <a:latin typeface="Cambria Math" panose="02040503050406030204" pitchFamily="18" charset="0"/>
                                <a:ea typeface="Calibri" panose="020F0502020204030204" pitchFamily="34" charset="0"/>
                                <a:cs typeface="Times New Roman" panose="02020603050405020304" pitchFamily="18" charset="0"/>
                              </a:rPr>
                              <m:t> </m:t>
                            </m:r>
                            <m:r>
                              <a:rPr lang="en-GB" sz="2400" i="1">
                                <a:effectLst/>
                                <a:latin typeface="Cambria Math" panose="02040503050406030204" pitchFamily="18" charset="0"/>
                                <a:ea typeface="Calibri" panose="020F0502020204030204" pitchFamily="34" charset="0"/>
                                <a:cs typeface="Times New Roman" panose="02020603050405020304" pitchFamily="18" charset="0"/>
                              </a:rPr>
                              <m:t>𝑐𝑢𝑝𝑠</m:t>
                            </m:r>
                          </m:sub>
                        </m:sSub>
                      </m:den>
                    </m:f>
                  </m:oMath>
                </a14:m>
                <a:endParaRPr lang="nl-NL" sz="2000" dirty="0"/>
              </a:p>
              <a:p>
                <a:endParaRPr lang="nl-NL" sz="2000" dirty="0"/>
              </a:p>
            </p:txBody>
          </p:sp>
        </mc:Choice>
        <mc:Fallback xmlns="">
          <p:sp>
            <p:nvSpPr>
              <p:cNvPr id="3" name="Tijdelijke aanduiding voor inhoud 2">
                <a:extLst>
                  <a:ext uri="{FF2B5EF4-FFF2-40B4-BE49-F238E27FC236}">
                    <a16:creationId xmlns:a16="http://schemas.microsoft.com/office/drawing/2014/main" id="{5E61F15B-CD74-4B25-87A1-B7ADBAD258F6}"/>
                  </a:ext>
                </a:extLst>
              </p:cNvPr>
              <p:cNvSpPr>
                <a:spLocks noGrp="1" noRot="1" noChangeAspect="1" noMove="1" noResize="1" noEditPoints="1" noAdjustHandles="1" noChangeArrowheads="1" noChangeShapeType="1" noTextEdit="1"/>
              </p:cNvSpPr>
              <p:nvPr>
                <p:ph idx="1"/>
              </p:nvPr>
            </p:nvSpPr>
            <p:spPr>
              <a:xfrm>
                <a:off x="833328" y="1860317"/>
                <a:ext cx="10515600" cy="4351338"/>
              </a:xfrm>
              <a:blipFill>
                <a:blip r:embed="rId2"/>
                <a:stretch>
                  <a:fillRect/>
                </a:stretch>
              </a:blipFill>
            </p:spPr>
            <p:txBody>
              <a:bodyPr/>
              <a:lstStyle/>
              <a:p>
                <a:r>
                  <a:rPr lang="nl-NL">
                    <a:noFill/>
                  </a:rPr>
                  <a:t> </a:t>
                </a:r>
              </a:p>
            </p:txBody>
          </p:sp>
        </mc:Fallback>
      </mc:AlternateContent>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a:extLst>
              <a:ext uri="{FF2B5EF4-FFF2-40B4-BE49-F238E27FC236}">
                <a16:creationId xmlns:a16="http://schemas.microsoft.com/office/drawing/2014/main" id="{687DF2AE-D6AF-E807-54E7-CDD2045883FC}"/>
              </a:ext>
            </a:extLst>
          </p:cNvPr>
          <p:cNvPicPr>
            <a:picLocks noChangeAspect="1"/>
          </p:cNvPicPr>
          <p:nvPr/>
        </p:nvPicPr>
        <p:blipFill>
          <a:blip r:embed="rId3"/>
          <a:stretch>
            <a:fillRect/>
          </a:stretch>
        </p:blipFill>
        <p:spPr>
          <a:xfrm>
            <a:off x="5208133" y="2326124"/>
            <a:ext cx="6150539" cy="3439388"/>
          </a:xfrm>
          <a:prstGeom prst="rect">
            <a:avLst/>
          </a:prstGeom>
        </p:spPr>
      </p:pic>
      <p:sp>
        <p:nvSpPr>
          <p:cNvPr id="6" name="Tijdelijke aanduiding voor dianummer 5">
            <a:extLst>
              <a:ext uri="{FF2B5EF4-FFF2-40B4-BE49-F238E27FC236}">
                <a16:creationId xmlns:a16="http://schemas.microsoft.com/office/drawing/2014/main" id="{CADA2AAC-94AE-D1A4-C714-A2BE6B9279EA}"/>
              </a:ext>
            </a:extLst>
          </p:cNvPr>
          <p:cNvSpPr>
            <a:spLocks noGrp="1"/>
          </p:cNvSpPr>
          <p:nvPr>
            <p:ph type="sldNum" sz="quarter" idx="12"/>
          </p:nvPr>
        </p:nvSpPr>
        <p:spPr/>
        <p:txBody>
          <a:bodyPr/>
          <a:lstStyle/>
          <a:p>
            <a:fld id="{CADF88E0-ACB6-428A-938B-CF34B522E9CE}" type="slidenum">
              <a:rPr lang="nl-NL" smtClean="0"/>
              <a:t>12</a:t>
            </a:fld>
            <a:endParaRPr lang="nl-NL"/>
          </a:p>
        </p:txBody>
      </p:sp>
    </p:spTree>
    <p:extLst>
      <p:ext uri="{BB962C8B-B14F-4D97-AF65-F5344CB8AC3E}">
        <p14:creationId xmlns:p14="http://schemas.microsoft.com/office/powerpoint/2010/main" val="11033702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Towards</a:t>
            </a:r>
            <a:r>
              <a:rPr lang="nl-NL" sz="3600" dirty="0"/>
              <a:t> </a:t>
            </a:r>
            <a:r>
              <a:rPr lang="nl-NL" sz="3600" dirty="0" err="1"/>
              <a:t>understanding</a:t>
            </a:r>
            <a:r>
              <a:rPr lang="nl-NL" sz="3600" dirty="0"/>
              <a:t> suction cup arrays</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1028700" y="3225006"/>
            <a:ext cx="10515600" cy="4351338"/>
          </a:xfrm>
        </p:spPr>
        <p:txBody>
          <a:bodyPr>
            <a:normAutofit/>
          </a:bodyPr>
          <a:lstStyle/>
          <a:p>
            <a:r>
              <a:rPr lang="nl-NL" dirty="0" err="1"/>
              <a:t>What</a:t>
            </a:r>
            <a:r>
              <a:rPr lang="nl-NL" dirty="0"/>
              <a:t> </a:t>
            </a:r>
            <a:r>
              <a:rPr lang="nl-NL" dirty="0" err="1"/>
              <a:t>causes</a:t>
            </a:r>
            <a:r>
              <a:rPr lang="nl-NL" dirty="0"/>
              <a:t> failure?</a:t>
            </a:r>
          </a:p>
          <a:p>
            <a:r>
              <a:rPr lang="nl-NL" dirty="0"/>
              <a:t>Fiber Bundle Model</a:t>
            </a:r>
          </a:p>
          <a:p>
            <a:endParaRPr lang="nl-NL" sz="20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 name="Afbeelding 4">
            <a:extLst>
              <a:ext uri="{FF2B5EF4-FFF2-40B4-BE49-F238E27FC236}">
                <a16:creationId xmlns:a16="http://schemas.microsoft.com/office/drawing/2014/main" id="{D595A0B8-A904-78C8-AEB3-250839550FC1}"/>
              </a:ext>
            </a:extLst>
          </p:cNvPr>
          <p:cNvPicPr>
            <a:picLocks noChangeAspect="1"/>
          </p:cNvPicPr>
          <p:nvPr/>
        </p:nvPicPr>
        <p:blipFill>
          <a:blip r:embed="rId2"/>
          <a:stretch>
            <a:fillRect/>
          </a:stretch>
        </p:blipFill>
        <p:spPr>
          <a:xfrm>
            <a:off x="5208133" y="2326124"/>
            <a:ext cx="6150539" cy="3439388"/>
          </a:xfrm>
          <a:prstGeom prst="rect">
            <a:avLst/>
          </a:prstGeom>
        </p:spPr>
      </p:pic>
      <p:sp>
        <p:nvSpPr>
          <p:cNvPr id="4" name="Tijdelijke aanduiding voor dianummer 3">
            <a:extLst>
              <a:ext uri="{FF2B5EF4-FFF2-40B4-BE49-F238E27FC236}">
                <a16:creationId xmlns:a16="http://schemas.microsoft.com/office/drawing/2014/main" id="{0630B059-0539-5EC8-E302-C5255E3DEF3F}"/>
              </a:ext>
            </a:extLst>
          </p:cNvPr>
          <p:cNvSpPr>
            <a:spLocks noGrp="1"/>
          </p:cNvSpPr>
          <p:nvPr>
            <p:ph type="sldNum" sz="quarter" idx="12"/>
          </p:nvPr>
        </p:nvSpPr>
        <p:spPr/>
        <p:txBody>
          <a:bodyPr/>
          <a:lstStyle/>
          <a:p>
            <a:fld id="{CADF88E0-ACB6-428A-938B-CF34B522E9CE}" type="slidenum">
              <a:rPr lang="nl-NL" smtClean="0"/>
              <a:t>13</a:t>
            </a:fld>
            <a:endParaRPr lang="nl-NL"/>
          </a:p>
        </p:txBody>
      </p:sp>
    </p:spTree>
    <p:extLst>
      <p:ext uri="{BB962C8B-B14F-4D97-AF65-F5344CB8AC3E}">
        <p14:creationId xmlns:p14="http://schemas.microsoft.com/office/powerpoint/2010/main" val="3734612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Conclusion</a:t>
            </a:r>
            <a:endParaRPr lang="nl-NL" sz="36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ianummer 3">
            <a:extLst>
              <a:ext uri="{FF2B5EF4-FFF2-40B4-BE49-F238E27FC236}">
                <a16:creationId xmlns:a16="http://schemas.microsoft.com/office/drawing/2014/main" id="{0630B059-0539-5EC8-E302-C5255E3DEF3F}"/>
              </a:ext>
            </a:extLst>
          </p:cNvPr>
          <p:cNvSpPr>
            <a:spLocks noGrp="1"/>
          </p:cNvSpPr>
          <p:nvPr>
            <p:ph type="sldNum" sz="quarter" idx="12"/>
          </p:nvPr>
        </p:nvSpPr>
        <p:spPr/>
        <p:txBody>
          <a:bodyPr/>
          <a:lstStyle/>
          <a:p>
            <a:fld id="{CADF88E0-ACB6-428A-938B-CF34B522E9CE}" type="slidenum">
              <a:rPr lang="nl-NL" smtClean="0"/>
              <a:t>14</a:t>
            </a:fld>
            <a:endParaRPr lang="nl-NL"/>
          </a:p>
        </p:txBody>
      </p:sp>
      <p:pic>
        <p:nvPicPr>
          <p:cNvPr id="7" name="Tijdelijke aanduiding voor inhoud 6">
            <a:extLst>
              <a:ext uri="{FF2B5EF4-FFF2-40B4-BE49-F238E27FC236}">
                <a16:creationId xmlns:a16="http://schemas.microsoft.com/office/drawing/2014/main" id="{0F3EE410-BA0D-07C1-C8D0-FC4B41D44873}"/>
              </a:ext>
            </a:extLst>
          </p:cNvPr>
          <p:cNvPicPr>
            <a:picLocks noGrp="1" noChangeAspect="1"/>
          </p:cNvPicPr>
          <p:nvPr>
            <p:ph idx="1"/>
          </p:nvPr>
        </p:nvPicPr>
        <p:blipFill>
          <a:blip r:embed="rId2"/>
          <a:stretch>
            <a:fillRect/>
          </a:stretch>
        </p:blipFill>
        <p:spPr>
          <a:xfrm>
            <a:off x="7005955" y="208915"/>
            <a:ext cx="4117755" cy="3086392"/>
          </a:xfrm>
          <a:prstGeom prst="rect">
            <a:avLst/>
          </a:prstGeom>
        </p:spPr>
      </p:pic>
      <p:pic>
        <p:nvPicPr>
          <p:cNvPr id="8" name="Afbeelding 7">
            <a:extLst>
              <a:ext uri="{FF2B5EF4-FFF2-40B4-BE49-F238E27FC236}">
                <a16:creationId xmlns:a16="http://schemas.microsoft.com/office/drawing/2014/main" id="{F80D15CE-46B9-45A9-5DE8-73034FAE879D}"/>
              </a:ext>
            </a:extLst>
          </p:cNvPr>
          <p:cNvPicPr>
            <a:picLocks noChangeAspect="1"/>
          </p:cNvPicPr>
          <p:nvPr/>
        </p:nvPicPr>
        <p:blipFill>
          <a:blip r:embed="rId3"/>
          <a:stretch>
            <a:fillRect/>
          </a:stretch>
        </p:blipFill>
        <p:spPr>
          <a:xfrm>
            <a:off x="6889200" y="3429000"/>
            <a:ext cx="4117755" cy="3077004"/>
          </a:xfrm>
          <a:prstGeom prst="rect">
            <a:avLst/>
          </a:prstGeom>
        </p:spPr>
      </p:pic>
      <p:sp>
        <p:nvSpPr>
          <p:cNvPr id="9" name="Tekstvak 8">
            <a:extLst>
              <a:ext uri="{FF2B5EF4-FFF2-40B4-BE49-F238E27FC236}">
                <a16:creationId xmlns:a16="http://schemas.microsoft.com/office/drawing/2014/main" id="{5B0C6841-2EEA-ADFC-A530-779C754B6861}"/>
              </a:ext>
            </a:extLst>
          </p:cNvPr>
          <p:cNvSpPr txBox="1"/>
          <p:nvPr/>
        </p:nvSpPr>
        <p:spPr>
          <a:xfrm>
            <a:off x="1028700" y="2782888"/>
            <a:ext cx="3913379" cy="1815882"/>
          </a:xfrm>
          <a:prstGeom prst="rect">
            <a:avLst/>
          </a:prstGeom>
          <a:noFill/>
        </p:spPr>
        <p:txBody>
          <a:bodyPr wrap="none" rtlCol="0">
            <a:spAutoFit/>
          </a:bodyPr>
          <a:lstStyle/>
          <a:p>
            <a:pPr marL="457200" indent="-457200">
              <a:buFont typeface="Arial" panose="020B0604020202020204" pitchFamily="34" charset="0"/>
              <a:buChar char="•"/>
            </a:pPr>
            <a:r>
              <a:rPr lang="en-GB" sz="2800" dirty="0"/>
              <a:t>Adhesive work</a:t>
            </a:r>
          </a:p>
          <a:p>
            <a:pPr marL="457200" indent="-457200">
              <a:buFont typeface="Arial" panose="020B0604020202020204" pitchFamily="34" charset="0"/>
              <a:buChar char="•"/>
            </a:pPr>
            <a:r>
              <a:rPr lang="en-GB" sz="2800" dirty="0"/>
              <a:t>N dependent</a:t>
            </a:r>
          </a:p>
          <a:p>
            <a:pPr marL="457200" indent="-457200">
              <a:buFont typeface="Arial" panose="020B0604020202020204" pitchFamily="34" charset="0"/>
              <a:buChar char="•"/>
            </a:pPr>
            <a:r>
              <a:rPr lang="en-GB" sz="2800" dirty="0"/>
              <a:t>No observable pattern</a:t>
            </a:r>
          </a:p>
          <a:p>
            <a:pPr marL="457200" indent="-457200">
              <a:buFont typeface="Arial" panose="020B0604020202020204" pitchFamily="34" charset="0"/>
              <a:buChar char="•"/>
            </a:pPr>
            <a:r>
              <a:rPr lang="en-GB" sz="2800" dirty="0" err="1"/>
              <a:t>Fiber</a:t>
            </a:r>
            <a:r>
              <a:rPr lang="en-GB" sz="2800" dirty="0"/>
              <a:t> Bundle Model</a:t>
            </a:r>
            <a:endParaRPr lang="nl-NL" sz="2800" dirty="0"/>
          </a:p>
        </p:txBody>
      </p:sp>
    </p:spTree>
    <p:extLst>
      <p:ext uri="{BB962C8B-B14F-4D97-AF65-F5344CB8AC3E}">
        <p14:creationId xmlns:p14="http://schemas.microsoft.com/office/powerpoint/2010/main" val="3388467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08088E3-138B-3AA4-78BA-EE04F6B3D6B0}"/>
              </a:ext>
            </a:extLst>
          </p:cNvPr>
          <p:cNvSpPr>
            <a:spLocks noGrp="1"/>
          </p:cNvSpPr>
          <p:nvPr>
            <p:ph idx="1"/>
          </p:nvPr>
        </p:nvSpPr>
        <p:spPr/>
        <p:txBody>
          <a:bodyPr/>
          <a:lstStyle/>
          <a:p>
            <a:endParaRPr lang="nl-NL" dirty="0"/>
          </a:p>
        </p:txBody>
      </p:sp>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en-GB" sz="3600"/>
              <a:t>Any questions?</a:t>
            </a:r>
            <a:r>
              <a:rPr lang="en-GB" sz="3600" dirty="0"/>
              <a:t>	</a:t>
            </a:r>
            <a:endParaRPr lang="nl-NL" sz="36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ianummer 3">
            <a:extLst>
              <a:ext uri="{FF2B5EF4-FFF2-40B4-BE49-F238E27FC236}">
                <a16:creationId xmlns:a16="http://schemas.microsoft.com/office/drawing/2014/main" id="{0630B059-0539-5EC8-E302-C5255E3DEF3F}"/>
              </a:ext>
            </a:extLst>
          </p:cNvPr>
          <p:cNvSpPr>
            <a:spLocks noGrp="1"/>
          </p:cNvSpPr>
          <p:nvPr>
            <p:ph type="sldNum" sz="quarter" idx="12"/>
          </p:nvPr>
        </p:nvSpPr>
        <p:spPr/>
        <p:txBody>
          <a:bodyPr/>
          <a:lstStyle/>
          <a:p>
            <a:fld id="{CADF88E0-ACB6-428A-938B-CF34B522E9CE}" type="slidenum">
              <a:rPr lang="nl-NL" smtClean="0"/>
              <a:t>15</a:t>
            </a:fld>
            <a:endParaRPr lang="nl-NL" dirty="0"/>
          </a:p>
        </p:txBody>
      </p:sp>
      <p:pic>
        <p:nvPicPr>
          <p:cNvPr id="6" name="Afbeelding 5">
            <a:extLst>
              <a:ext uri="{FF2B5EF4-FFF2-40B4-BE49-F238E27FC236}">
                <a16:creationId xmlns:a16="http://schemas.microsoft.com/office/drawing/2014/main" id="{B5F877BE-53B2-DBAF-7514-A6953A424CAA}"/>
              </a:ext>
            </a:extLst>
          </p:cNvPr>
          <p:cNvPicPr>
            <a:picLocks noChangeAspect="1"/>
          </p:cNvPicPr>
          <p:nvPr/>
        </p:nvPicPr>
        <p:blipFill>
          <a:blip r:embed="rId2"/>
          <a:stretch>
            <a:fillRect/>
          </a:stretch>
        </p:blipFill>
        <p:spPr>
          <a:xfrm>
            <a:off x="4475046" y="1481217"/>
            <a:ext cx="3241908" cy="5040154"/>
          </a:xfrm>
          <a:prstGeom prst="rect">
            <a:avLst/>
          </a:prstGeom>
        </p:spPr>
      </p:pic>
    </p:spTree>
    <p:extLst>
      <p:ext uri="{BB962C8B-B14F-4D97-AF65-F5344CB8AC3E}">
        <p14:creationId xmlns:p14="http://schemas.microsoft.com/office/powerpoint/2010/main" val="42410885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jdelijke aanduiding voor inhoud 4">
            <a:extLst>
              <a:ext uri="{FF2B5EF4-FFF2-40B4-BE49-F238E27FC236}">
                <a16:creationId xmlns:a16="http://schemas.microsoft.com/office/drawing/2014/main" id="{808088E3-138B-3AA4-78BA-EE04F6B3D6B0}"/>
              </a:ext>
            </a:extLst>
          </p:cNvPr>
          <p:cNvSpPr>
            <a:spLocks noGrp="1"/>
          </p:cNvSpPr>
          <p:nvPr>
            <p:ph idx="1"/>
          </p:nvPr>
        </p:nvSpPr>
        <p:spPr/>
        <p:txBody>
          <a:bodyPr/>
          <a:lstStyle/>
          <a:p>
            <a:r>
              <a:rPr lang="nl-NL" dirty="0"/>
              <a:t>Joshua </a:t>
            </a:r>
            <a:r>
              <a:rPr lang="nl-NL" dirty="0" err="1"/>
              <a:t>Dijksman</a:t>
            </a:r>
            <a:r>
              <a:rPr lang="nl-NL" dirty="0"/>
              <a:t> </a:t>
            </a:r>
          </a:p>
          <a:p>
            <a:r>
              <a:rPr lang="nl-NL" dirty="0" err="1"/>
              <a:t>Aljosha</a:t>
            </a:r>
            <a:r>
              <a:rPr lang="nl-NL" dirty="0"/>
              <a:t> </a:t>
            </a:r>
            <a:r>
              <a:rPr lang="nl-NL" dirty="0" err="1"/>
              <a:t>Filippov</a:t>
            </a:r>
            <a:r>
              <a:rPr lang="nl-NL" dirty="0"/>
              <a:t> </a:t>
            </a:r>
          </a:p>
          <a:p>
            <a:r>
              <a:rPr lang="nl-NL" dirty="0" err="1"/>
              <a:t>Preeti</a:t>
            </a:r>
            <a:r>
              <a:rPr lang="nl-NL" dirty="0"/>
              <a:t> </a:t>
            </a:r>
            <a:r>
              <a:rPr lang="nl-NL" dirty="0" err="1"/>
              <a:t>Sharma</a:t>
            </a:r>
            <a:r>
              <a:rPr lang="nl-NL" dirty="0"/>
              <a:t> </a:t>
            </a:r>
          </a:p>
          <a:p>
            <a:r>
              <a:rPr lang="nl-NL" dirty="0"/>
              <a:t>Maaike van Tol </a:t>
            </a:r>
          </a:p>
          <a:p>
            <a:r>
              <a:rPr lang="nl-NL" dirty="0"/>
              <a:t>Raoul Fix </a:t>
            </a:r>
          </a:p>
          <a:p>
            <a:r>
              <a:rPr lang="nl-NL" dirty="0"/>
              <a:t>Remco </a:t>
            </a:r>
            <a:r>
              <a:rPr lang="nl-NL" dirty="0" err="1"/>
              <a:t>Fokkink</a:t>
            </a:r>
            <a:endParaRPr lang="nl-NL" dirty="0"/>
          </a:p>
          <a:p>
            <a:r>
              <a:rPr lang="nl-NL" dirty="0"/>
              <a:t>Sybren </a:t>
            </a:r>
            <a:r>
              <a:rPr lang="nl-NL" dirty="0" err="1"/>
              <a:t>Schoustra</a:t>
            </a:r>
            <a:endParaRPr lang="nl-NL" dirty="0"/>
          </a:p>
        </p:txBody>
      </p:sp>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Acknowledgements</a:t>
            </a:r>
            <a:endParaRPr lang="nl-NL" sz="36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 name="Tijdelijke aanduiding voor dianummer 3">
            <a:extLst>
              <a:ext uri="{FF2B5EF4-FFF2-40B4-BE49-F238E27FC236}">
                <a16:creationId xmlns:a16="http://schemas.microsoft.com/office/drawing/2014/main" id="{0630B059-0539-5EC8-E302-C5255E3DEF3F}"/>
              </a:ext>
            </a:extLst>
          </p:cNvPr>
          <p:cNvSpPr>
            <a:spLocks noGrp="1"/>
          </p:cNvSpPr>
          <p:nvPr>
            <p:ph type="sldNum" sz="quarter" idx="12"/>
          </p:nvPr>
        </p:nvSpPr>
        <p:spPr/>
        <p:txBody>
          <a:bodyPr/>
          <a:lstStyle/>
          <a:p>
            <a:fld id="{CADF88E0-ACB6-428A-938B-CF34B522E9CE}" type="slidenum">
              <a:rPr lang="nl-NL" smtClean="0"/>
              <a:t>16</a:t>
            </a:fld>
            <a:endParaRPr lang="nl-NL" dirty="0"/>
          </a:p>
        </p:txBody>
      </p:sp>
    </p:spTree>
    <p:extLst>
      <p:ext uri="{BB962C8B-B14F-4D97-AF65-F5344CB8AC3E}">
        <p14:creationId xmlns:p14="http://schemas.microsoft.com/office/powerpoint/2010/main" val="3847955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5F01AC20-400C-40DC-A377-C7A2AC856FA9}"/>
              </a:ext>
            </a:extLst>
          </p:cNvPr>
          <p:cNvSpPr>
            <a:spLocks noGrp="1"/>
          </p:cNvSpPr>
          <p:nvPr>
            <p:ph type="title"/>
          </p:nvPr>
        </p:nvSpPr>
        <p:spPr>
          <a:xfrm>
            <a:off x="841248" y="407670"/>
            <a:ext cx="10506456" cy="1919141"/>
          </a:xfrm>
        </p:spPr>
        <p:txBody>
          <a:bodyPr anchor="b">
            <a:normAutofit/>
          </a:bodyPr>
          <a:lstStyle/>
          <a:p>
            <a:r>
              <a:rPr lang="nl-NL" sz="3600" dirty="0"/>
              <a:t>Natural </a:t>
            </a:r>
            <a:r>
              <a:rPr lang="nl-NL" sz="3600" dirty="0" err="1"/>
              <a:t>and</a:t>
            </a:r>
            <a:r>
              <a:rPr lang="nl-NL" sz="3600" dirty="0"/>
              <a:t> man-made </a:t>
            </a:r>
            <a:r>
              <a:rPr lang="nl-NL" sz="3600" dirty="0" err="1"/>
              <a:t>adhesives</a:t>
            </a:r>
            <a:r>
              <a:rPr lang="nl-NL" sz="3600" dirty="0"/>
              <a:t>: </a:t>
            </a:r>
            <a:r>
              <a:rPr lang="nl-NL" sz="3600" dirty="0" err="1"/>
              <a:t>periodicity</a:t>
            </a:r>
            <a:r>
              <a:rPr lang="nl-NL" sz="3600" dirty="0"/>
              <a:t> is </a:t>
            </a:r>
            <a:r>
              <a:rPr lang="nl-NL" sz="3600" dirty="0" err="1"/>
              <a:t>key</a:t>
            </a:r>
            <a:endParaRPr lang="nl-NL" sz="3600" dirty="0"/>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jdelijke aanduiding voor inhoud 2">
            <a:extLst>
              <a:ext uri="{FF2B5EF4-FFF2-40B4-BE49-F238E27FC236}">
                <a16:creationId xmlns:a16="http://schemas.microsoft.com/office/drawing/2014/main" id="{728FFA8E-8598-4147-B5F8-AD8F4ACC0E79}"/>
              </a:ext>
            </a:extLst>
          </p:cNvPr>
          <p:cNvSpPr>
            <a:spLocks noGrp="1"/>
          </p:cNvSpPr>
          <p:nvPr>
            <p:ph idx="1"/>
          </p:nvPr>
        </p:nvSpPr>
        <p:spPr>
          <a:xfrm>
            <a:off x="841248" y="3337269"/>
            <a:ext cx="10509504" cy="2905686"/>
          </a:xfrm>
        </p:spPr>
        <p:txBody>
          <a:bodyPr>
            <a:normAutofit/>
          </a:bodyPr>
          <a:lstStyle/>
          <a:p>
            <a:pPr marL="0" indent="0">
              <a:buNone/>
            </a:pPr>
            <a:endParaRPr lang="nl-NL" sz="2200" dirty="0"/>
          </a:p>
          <a:p>
            <a:pPr marL="0" indent="0">
              <a:buNone/>
            </a:pPr>
            <a:endParaRPr lang="nl-NL" sz="2200" dirty="0"/>
          </a:p>
          <a:p>
            <a:endParaRPr lang="nl-NL" sz="2200" dirty="0"/>
          </a:p>
        </p:txBody>
      </p:sp>
      <p:pic>
        <p:nvPicPr>
          <p:cNvPr id="4" name="Afbeelding 3">
            <a:extLst>
              <a:ext uri="{FF2B5EF4-FFF2-40B4-BE49-F238E27FC236}">
                <a16:creationId xmlns:a16="http://schemas.microsoft.com/office/drawing/2014/main" id="{072409AE-7CA8-46E9-B040-04D5ED8A392C}"/>
              </a:ext>
            </a:extLst>
          </p:cNvPr>
          <p:cNvPicPr>
            <a:picLocks noChangeAspect="1"/>
          </p:cNvPicPr>
          <p:nvPr/>
        </p:nvPicPr>
        <p:blipFill>
          <a:blip r:embed="rId2"/>
          <a:stretch>
            <a:fillRect/>
          </a:stretch>
        </p:blipFill>
        <p:spPr>
          <a:xfrm>
            <a:off x="8681720" y="2941309"/>
            <a:ext cx="2857500" cy="1848803"/>
          </a:xfrm>
          <a:prstGeom prst="rect">
            <a:avLst/>
          </a:prstGeom>
        </p:spPr>
      </p:pic>
      <p:pic>
        <p:nvPicPr>
          <p:cNvPr id="1026" name="Picture 2" descr="Scientific Image - Gecko Foot | NISE Network">
            <a:extLst>
              <a:ext uri="{FF2B5EF4-FFF2-40B4-BE49-F238E27FC236}">
                <a16:creationId xmlns:a16="http://schemas.microsoft.com/office/drawing/2014/main" id="{49EDF9DC-D8B0-4D10-AB52-73E2B3D0B8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1248" y="3037087"/>
            <a:ext cx="2857500" cy="2857500"/>
          </a:xfrm>
          <a:prstGeom prst="rect">
            <a:avLst/>
          </a:prstGeom>
          <a:noFill/>
          <a:extLst>
            <a:ext uri="{909E8E84-426E-40DD-AFC4-6F175D3DCCD1}">
              <a14:hiddenFill xmlns:a14="http://schemas.microsoft.com/office/drawing/2010/main">
                <a:solidFill>
                  <a:srgbClr val="FFFFFF"/>
                </a:solidFill>
              </a14:hiddenFill>
            </a:ext>
          </a:extLst>
        </p:spPr>
      </p:pic>
      <p:sp>
        <p:nvSpPr>
          <p:cNvPr id="5" name="Tijdelijke aanduiding voor dianummer 4">
            <a:extLst>
              <a:ext uri="{FF2B5EF4-FFF2-40B4-BE49-F238E27FC236}">
                <a16:creationId xmlns:a16="http://schemas.microsoft.com/office/drawing/2014/main" id="{57DA6D88-2C54-94A0-1562-B4A4B5B3202D}"/>
              </a:ext>
            </a:extLst>
          </p:cNvPr>
          <p:cNvSpPr>
            <a:spLocks noGrp="1"/>
          </p:cNvSpPr>
          <p:nvPr>
            <p:ph type="sldNum" sz="quarter" idx="12"/>
          </p:nvPr>
        </p:nvSpPr>
        <p:spPr/>
        <p:txBody>
          <a:bodyPr/>
          <a:lstStyle/>
          <a:p>
            <a:fld id="{CADF88E0-ACB6-428A-938B-CF34B522E9CE}" type="slidenum">
              <a:rPr lang="nl-NL" smtClean="0"/>
              <a:t>2</a:t>
            </a:fld>
            <a:endParaRPr lang="nl-NL"/>
          </a:p>
        </p:txBody>
      </p:sp>
      <p:sp>
        <p:nvSpPr>
          <p:cNvPr id="7" name="Rechthoek 6">
            <a:extLst>
              <a:ext uri="{FF2B5EF4-FFF2-40B4-BE49-F238E27FC236}">
                <a16:creationId xmlns:a16="http://schemas.microsoft.com/office/drawing/2014/main" id="{6C879C0D-AD0C-07CF-D6E6-30FB976A7FBD}"/>
              </a:ext>
            </a:extLst>
          </p:cNvPr>
          <p:cNvSpPr/>
          <p:nvPr/>
        </p:nvSpPr>
        <p:spPr>
          <a:xfrm>
            <a:off x="2823556" y="3955774"/>
            <a:ext cx="237696" cy="2286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1" name="Rechte verbindingslijn 10">
            <a:extLst>
              <a:ext uri="{FF2B5EF4-FFF2-40B4-BE49-F238E27FC236}">
                <a16:creationId xmlns:a16="http://schemas.microsoft.com/office/drawing/2014/main" id="{E5826ADE-AFB6-EB30-7C63-01461FD44709}"/>
              </a:ext>
            </a:extLst>
          </p:cNvPr>
          <p:cNvCxnSpPr>
            <a:cxnSpLocks/>
          </p:cNvCxnSpPr>
          <p:nvPr/>
        </p:nvCxnSpPr>
        <p:spPr>
          <a:xfrm>
            <a:off x="3061252" y="3955774"/>
            <a:ext cx="2415316"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Rechte verbindingslijn 14">
            <a:extLst>
              <a:ext uri="{FF2B5EF4-FFF2-40B4-BE49-F238E27FC236}">
                <a16:creationId xmlns:a16="http://schemas.microsoft.com/office/drawing/2014/main" id="{3D2D03C2-3483-0498-83C0-6587C915652C}"/>
              </a:ext>
            </a:extLst>
          </p:cNvPr>
          <p:cNvCxnSpPr>
            <a:cxnSpLocks/>
          </p:cNvCxnSpPr>
          <p:nvPr/>
        </p:nvCxnSpPr>
        <p:spPr>
          <a:xfrm>
            <a:off x="3061252" y="4184374"/>
            <a:ext cx="2343868" cy="263298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pic>
        <p:nvPicPr>
          <p:cNvPr id="6" name="Afbeelding 5">
            <a:extLst>
              <a:ext uri="{FF2B5EF4-FFF2-40B4-BE49-F238E27FC236}">
                <a16:creationId xmlns:a16="http://schemas.microsoft.com/office/drawing/2014/main" id="{6346E7B8-9EF0-CE4E-08B9-CEECDBCCE2DC}"/>
              </a:ext>
            </a:extLst>
          </p:cNvPr>
          <p:cNvPicPr>
            <a:picLocks noChangeAspect="1"/>
          </p:cNvPicPr>
          <p:nvPr/>
        </p:nvPicPr>
        <p:blipFill>
          <a:blip r:embed="rId4"/>
          <a:stretch>
            <a:fillRect/>
          </a:stretch>
        </p:blipFill>
        <p:spPr>
          <a:xfrm>
            <a:off x="5405120" y="3911677"/>
            <a:ext cx="2588584" cy="2905686"/>
          </a:xfrm>
          <a:prstGeom prst="rect">
            <a:avLst/>
          </a:prstGeom>
        </p:spPr>
      </p:pic>
    </p:spTree>
    <p:extLst>
      <p:ext uri="{BB962C8B-B14F-4D97-AF65-F5344CB8AC3E}">
        <p14:creationId xmlns:p14="http://schemas.microsoft.com/office/powerpoint/2010/main" val="3046267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CBB2B1F0-0DD6-4744-9A46-7A344FB48E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EDA72805-10B0-4F44-A649-B1315CD6505D}"/>
              </a:ext>
            </a:extLst>
          </p:cNvPr>
          <p:cNvSpPr>
            <a:spLocks noGrp="1"/>
          </p:cNvSpPr>
          <p:nvPr>
            <p:ph type="title"/>
          </p:nvPr>
        </p:nvSpPr>
        <p:spPr>
          <a:xfrm>
            <a:off x="841248" y="426720"/>
            <a:ext cx="10506456" cy="1919141"/>
          </a:xfrm>
        </p:spPr>
        <p:txBody>
          <a:bodyPr anchor="b">
            <a:normAutofit/>
          </a:bodyPr>
          <a:lstStyle/>
          <a:p>
            <a:r>
              <a:rPr lang="nl-NL" sz="4000" dirty="0"/>
              <a:t>Contents</a:t>
            </a:r>
          </a:p>
        </p:txBody>
      </p:sp>
      <p:sp>
        <p:nvSpPr>
          <p:cNvPr id="10" name="Rectangle 9">
            <a:extLst>
              <a:ext uri="{FF2B5EF4-FFF2-40B4-BE49-F238E27FC236}">
                <a16:creationId xmlns:a16="http://schemas.microsoft.com/office/drawing/2014/main" id="{52D502E5-F6B4-4D58-B4AE-FC466FF15E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5953" y="2899927"/>
            <a:ext cx="10451592"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 name="Rectangle 11">
            <a:extLst>
              <a:ext uri="{FF2B5EF4-FFF2-40B4-BE49-F238E27FC236}">
                <a16:creationId xmlns:a16="http://schemas.microsoft.com/office/drawing/2014/main" id="{9DECDBF4-02B6-4BB4-B65B-B8107AD6A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841248" y="2776031"/>
            <a:ext cx="1873457" cy="1371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 name="Tijdelijke aanduiding voor inhoud 2">
            <a:extLst>
              <a:ext uri="{FF2B5EF4-FFF2-40B4-BE49-F238E27FC236}">
                <a16:creationId xmlns:a16="http://schemas.microsoft.com/office/drawing/2014/main" id="{C93D21EF-63C8-4002-B244-F908894FF1F0}"/>
              </a:ext>
            </a:extLst>
          </p:cNvPr>
          <p:cNvSpPr>
            <a:spLocks noGrp="1"/>
          </p:cNvSpPr>
          <p:nvPr>
            <p:ph idx="1"/>
          </p:nvPr>
        </p:nvSpPr>
        <p:spPr>
          <a:xfrm>
            <a:off x="841248" y="3337269"/>
            <a:ext cx="10509504" cy="2905686"/>
          </a:xfrm>
        </p:spPr>
        <p:txBody>
          <a:bodyPr>
            <a:normAutofit/>
          </a:bodyPr>
          <a:lstStyle/>
          <a:p>
            <a:r>
              <a:rPr lang="nl-NL" sz="2200" dirty="0" err="1"/>
              <a:t>Sucking</a:t>
            </a:r>
            <a:r>
              <a:rPr lang="nl-NL" sz="2200" dirty="0"/>
              <a:t> in </a:t>
            </a:r>
            <a:r>
              <a:rPr lang="nl-NL" sz="2200" dirty="0" err="1"/>
              <a:t>periodicity</a:t>
            </a:r>
            <a:endParaRPr lang="nl-NL" sz="2200" dirty="0"/>
          </a:p>
          <a:p>
            <a:r>
              <a:rPr lang="nl-NL" sz="2200" dirty="0" err="1"/>
              <a:t>Revealing</a:t>
            </a:r>
            <a:r>
              <a:rPr lang="nl-NL" sz="2200" dirty="0"/>
              <a:t> </a:t>
            </a:r>
            <a:r>
              <a:rPr lang="nl-NL" sz="2200" dirty="0" err="1"/>
              <a:t>the</a:t>
            </a:r>
            <a:r>
              <a:rPr lang="nl-NL" sz="2200" dirty="0"/>
              <a:t> </a:t>
            </a:r>
            <a:r>
              <a:rPr lang="nl-NL" sz="2200" dirty="0" err="1"/>
              <a:t>dynamics</a:t>
            </a:r>
            <a:endParaRPr lang="nl-NL" sz="2200" dirty="0"/>
          </a:p>
          <a:p>
            <a:r>
              <a:rPr lang="nl-NL" sz="2200" dirty="0" err="1"/>
              <a:t>Towards</a:t>
            </a:r>
            <a:r>
              <a:rPr lang="nl-NL" sz="2200" dirty="0"/>
              <a:t> </a:t>
            </a:r>
            <a:r>
              <a:rPr lang="nl-NL" sz="2200" dirty="0" err="1"/>
              <a:t>understanding</a:t>
            </a:r>
            <a:r>
              <a:rPr lang="nl-NL" sz="2200" dirty="0"/>
              <a:t> suction cups</a:t>
            </a:r>
          </a:p>
          <a:p>
            <a:endParaRPr lang="nl-NL" sz="2200" dirty="0"/>
          </a:p>
          <a:p>
            <a:endParaRPr lang="nl-NL" sz="2200" dirty="0"/>
          </a:p>
        </p:txBody>
      </p:sp>
      <p:sp>
        <p:nvSpPr>
          <p:cNvPr id="4" name="Tijdelijke aanduiding voor dianummer 3">
            <a:extLst>
              <a:ext uri="{FF2B5EF4-FFF2-40B4-BE49-F238E27FC236}">
                <a16:creationId xmlns:a16="http://schemas.microsoft.com/office/drawing/2014/main" id="{DEB0AA51-43AC-914D-4032-11817C447043}"/>
              </a:ext>
            </a:extLst>
          </p:cNvPr>
          <p:cNvSpPr>
            <a:spLocks noGrp="1"/>
          </p:cNvSpPr>
          <p:nvPr>
            <p:ph type="sldNum" sz="quarter" idx="12"/>
          </p:nvPr>
        </p:nvSpPr>
        <p:spPr/>
        <p:txBody>
          <a:bodyPr/>
          <a:lstStyle/>
          <a:p>
            <a:fld id="{CADF88E0-ACB6-428A-938B-CF34B522E9CE}" type="slidenum">
              <a:rPr lang="nl-NL" smtClean="0"/>
              <a:t>3</a:t>
            </a:fld>
            <a:endParaRPr lang="nl-NL"/>
          </a:p>
        </p:txBody>
      </p:sp>
    </p:spTree>
    <p:extLst>
      <p:ext uri="{BB962C8B-B14F-4D97-AF65-F5344CB8AC3E}">
        <p14:creationId xmlns:p14="http://schemas.microsoft.com/office/powerpoint/2010/main" val="29230475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385E1BDC-A9B0-4A87-82E3-F3187F69A8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75" name="Rectangle 74">
            <a:extLst>
              <a:ext uri="{FF2B5EF4-FFF2-40B4-BE49-F238E27FC236}">
                <a16:creationId xmlns:a16="http://schemas.microsoft.com/office/drawing/2014/main" id="{0990C621-3B8B-4820-8328-D47EF7CE82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365125"/>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el 1">
            <a:extLst>
              <a:ext uri="{FF2B5EF4-FFF2-40B4-BE49-F238E27FC236}">
                <a16:creationId xmlns:a16="http://schemas.microsoft.com/office/drawing/2014/main" id="{CE36E6F3-CC2F-49F9-A0DA-4F4DD4FF8002}"/>
              </a:ext>
            </a:extLst>
          </p:cNvPr>
          <p:cNvSpPr>
            <a:spLocks noGrp="1"/>
          </p:cNvSpPr>
          <p:nvPr>
            <p:ph type="title"/>
          </p:nvPr>
        </p:nvSpPr>
        <p:spPr>
          <a:xfrm>
            <a:off x="1051560" y="586822"/>
            <a:ext cx="3657600" cy="1645920"/>
          </a:xfrm>
        </p:spPr>
        <p:txBody>
          <a:bodyPr vert="horz" lIns="91440" tIns="45720" rIns="91440" bIns="45720" rtlCol="0">
            <a:normAutofit/>
          </a:bodyPr>
          <a:lstStyle/>
          <a:p>
            <a:r>
              <a:rPr lang="en-US" sz="3200" dirty="0"/>
              <a:t>Suction cup array</a:t>
            </a:r>
          </a:p>
        </p:txBody>
      </p:sp>
      <p:sp>
        <p:nvSpPr>
          <p:cNvPr id="77" name="Rectangle 76">
            <a:extLst>
              <a:ext uri="{FF2B5EF4-FFF2-40B4-BE49-F238E27FC236}">
                <a16:creationId xmlns:a16="http://schemas.microsoft.com/office/drawing/2014/main" id="{C1A2385B-1D2A-4E17-84FA-6CB7F0AAE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1057739"/>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latin typeface="Calibri" panose="020F0502020204030204"/>
            </a:endParaRPr>
          </a:p>
        </p:txBody>
      </p:sp>
      <p:sp>
        <p:nvSpPr>
          <p:cNvPr id="79" name="Rectangle 78">
            <a:extLst>
              <a:ext uri="{FF2B5EF4-FFF2-40B4-BE49-F238E27FC236}">
                <a16:creationId xmlns:a16="http://schemas.microsoft.com/office/drawing/2014/main" id="{5E791F2F-79DB-4CC0-9FA1-001E3E91E8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243541" y="1400638"/>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54" name="Content Placeholder 2053">
            <a:extLst>
              <a:ext uri="{FF2B5EF4-FFF2-40B4-BE49-F238E27FC236}">
                <a16:creationId xmlns:a16="http://schemas.microsoft.com/office/drawing/2014/main" id="{3FA1B318-F1DA-446C-A640-25783CA7BCE3}"/>
              </a:ext>
            </a:extLst>
          </p:cNvPr>
          <p:cNvSpPr>
            <a:spLocks noGrp="1"/>
          </p:cNvSpPr>
          <p:nvPr>
            <p:ph idx="1"/>
          </p:nvPr>
        </p:nvSpPr>
        <p:spPr>
          <a:xfrm>
            <a:off x="5250106" y="586822"/>
            <a:ext cx="6106742" cy="1645920"/>
          </a:xfrm>
        </p:spPr>
        <p:txBody>
          <a:bodyPr anchor="ctr">
            <a:normAutofit/>
          </a:bodyPr>
          <a:lstStyle/>
          <a:p>
            <a:r>
              <a:rPr lang="en-US" sz="2000" dirty="0"/>
              <a:t>Passive adhesion</a:t>
            </a:r>
          </a:p>
          <a:p>
            <a:r>
              <a:rPr lang="en-US" sz="2000" dirty="0"/>
              <a:t>Suitable for dry and wet adhesion</a:t>
            </a:r>
          </a:p>
        </p:txBody>
      </p:sp>
      <p:pic>
        <p:nvPicPr>
          <p:cNvPr id="6" name="Tijdelijke aanduiding voor inhoud 5" descr="Afbeelding met binnen, licht, blender, sluiten&#10;&#10;Automatisch gegenereerde beschrijving">
            <a:extLst>
              <a:ext uri="{FF2B5EF4-FFF2-40B4-BE49-F238E27FC236}">
                <a16:creationId xmlns:a16="http://schemas.microsoft.com/office/drawing/2014/main" id="{BC63B1E7-D2AC-4AA2-9746-402AAD13E9FA}"/>
              </a:ext>
            </a:extLst>
          </p:cNvPr>
          <p:cNvPicPr>
            <a:picLocks noChangeAspect="1"/>
          </p:cNvPicPr>
          <p:nvPr/>
        </p:nvPicPr>
        <p:blipFill rotWithShape="1">
          <a:blip r:embed="rId2">
            <a:extLst>
              <a:ext uri="{28A0092B-C50C-407E-A947-70E740481C1C}">
                <a14:useLocalDpi xmlns:a14="http://schemas.microsoft.com/office/drawing/2010/main" val="0"/>
              </a:ext>
            </a:extLst>
          </a:blip>
          <a:srcRect l="36753" r="24491" b="13245"/>
          <a:stretch/>
        </p:blipFill>
        <p:spPr>
          <a:xfrm rot="5400000">
            <a:off x="7533185" y="2658755"/>
            <a:ext cx="3483864" cy="3567854"/>
          </a:xfrm>
          <a:prstGeom prst="rect">
            <a:avLst/>
          </a:prstGeom>
        </p:spPr>
      </p:pic>
      <p:pic>
        <p:nvPicPr>
          <p:cNvPr id="2050" name="Picture 2" descr="De octopus (inktvis), bijzonder weekdier | Dierennieuws.nl">
            <a:extLst>
              <a:ext uri="{FF2B5EF4-FFF2-40B4-BE49-F238E27FC236}">
                <a16:creationId xmlns:a16="http://schemas.microsoft.com/office/drawing/2014/main" id="{A9A5DCE6-AFC1-4A5E-8F43-4EECCF8652B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835152" y="2700750"/>
            <a:ext cx="5523082" cy="3451926"/>
          </a:xfrm>
          <a:prstGeom prst="rect">
            <a:avLst/>
          </a:prstGeom>
          <a:noFill/>
          <a:extLst>
            <a:ext uri="{909E8E84-426E-40DD-AFC4-6F175D3DCCD1}">
              <a14:hiddenFill xmlns:a14="http://schemas.microsoft.com/office/drawing/2010/main">
                <a:solidFill>
                  <a:srgbClr val="FFFFFF"/>
                </a:solidFill>
              </a14:hiddenFill>
            </a:ext>
          </a:extLst>
        </p:spPr>
      </p:pic>
      <p:sp>
        <p:nvSpPr>
          <p:cNvPr id="3" name="Tijdelijke aanduiding voor dianummer 2">
            <a:extLst>
              <a:ext uri="{FF2B5EF4-FFF2-40B4-BE49-F238E27FC236}">
                <a16:creationId xmlns:a16="http://schemas.microsoft.com/office/drawing/2014/main" id="{DAB6F913-F43F-F0E8-5B3F-F269B34CEE0F}"/>
              </a:ext>
            </a:extLst>
          </p:cNvPr>
          <p:cNvSpPr>
            <a:spLocks noGrp="1"/>
          </p:cNvSpPr>
          <p:nvPr>
            <p:ph type="sldNum" sz="quarter" idx="12"/>
          </p:nvPr>
        </p:nvSpPr>
        <p:spPr/>
        <p:txBody>
          <a:bodyPr/>
          <a:lstStyle/>
          <a:p>
            <a:fld id="{CADF88E0-ACB6-428A-938B-CF34B522E9CE}" type="slidenum">
              <a:rPr lang="nl-NL" smtClean="0"/>
              <a:t>4</a:t>
            </a:fld>
            <a:endParaRPr lang="nl-NL"/>
          </a:p>
        </p:txBody>
      </p:sp>
    </p:spTree>
    <p:extLst>
      <p:ext uri="{BB962C8B-B14F-4D97-AF65-F5344CB8AC3E}">
        <p14:creationId xmlns:p14="http://schemas.microsoft.com/office/powerpoint/2010/main" val="33940194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el 1">
            <a:extLst>
              <a:ext uri="{FF2B5EF4-FFF2-40B4-BE49-F238E27FC236}">
                <a16:creationId xmlns:a16="http://schemas.microsoft.com/office/drawing/2014/main" id="{48EBE772-FC1B-466F-B564-B350EE88E0A0}"/>
              </a:ext>
            </a:extLst>
          </p:cNvPr>
          <p:cNvSpPr>
            <a:spLocks noGrp="1"/>
          </p:cNvSpPr>
          <p:nvPr>
            <p:ph type="title"/>
          </p:nvPr>
        </p:nvSpPr>
        <p:spPr>
          <a:xfrm>
            <a:off x="630936" y="639520"/>
            <a:ext cx="3429000" cy="1719072"/>
          </a:xfrm>
        </p:spPr>
        <p:txBody>
          <a:bodyPr anchor="b">
            <a:normAutofit/>
          </a:bodyPr>
          <a:lstStyle/>
          <a:p>
            <a:r>
              <a:rPr lang="nl-NL" sz="3200" dirty="0"/>
              <a:t>Surface </a:t>
            </a:r>
            <a:r>
              <a:rPr lang="nl-NL" sz="3200" dirty="0" err="1"/>
              <a:t>preparation</a:t>
            </a:r>
            <a:endParaRPr lang="nl-NL" sz="3200" dirty="0"/>
          </a:p>
        </p:txBody>
      </p:sp>
      <p:sp>
        <p:nvSpPr>
          <p:cNvPr id="11"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jdelijke aanduiding voor inhoud 2">
            <a:extLst>
              <a:ext uri="{FF2B5EF4-FFF2-40B4-BE49-F238E27FC236}">
                <a16:creationId xmlns:a16="http://schemas.microsoft.com/office/drawing/2014/main" id="{B1227543-E8AD-4986-AC25-51397ED48843}"/>
              </a:ext>
            </a:extLst>
          </p:cNvPr>
          <p:cNvSpPr>
            <a:spLocks noGrp="1"/>
          </p:cNvSpPr>
          <p:nvPr>
            <p:ph idx="1"/>
          </p:nvPr>
        </p:nvSpPr>
        <p:spPr>
          <a:xfrm>
            <a:off x="630935" y="2807208"/>
            <a:ext cx="4023361" cy="3410712"/>
          </a:xfrm>
        </p:spPr>
        <p:txBody>
          <a:bodyPr anchor="t">
            <a:normAutofit/>
          </a:bodyPr>
          <a:lstStyle/>
          <a:p>
            <a:r>
              <a:rPr lang="nl-NL" sz="2200" dirty="0"/>
              <a:t>Double </a:t>
            </a:r>
            <a:r>
              <a:rPr lang="nl-NL" sz="2200" dirty="0" err="1"/>
              <a:t>moulding</a:t>
            </a:r>
            <a:r>
              <a:rPr lang="nl-NL" sz="2200" dirty="0"/>
              <a:t> procedure</a:t>
            </a:r>
          </a:p>
          <a:p>
            <a:r>
              <a:rPr lang="nl-NL" sz="2200" dirty="0" err="1"/>
              <a:t>Elastomers</a:t>
            </a:r>
            <a:endParaRPr lang="nl-NL" sz="2200" dirty="0"/>
          </a:p>
          <a:p>
            <a:r>
              <a:rPr lang="nl-NL" sz="2200" dirty="0"/>
              <a:t>Surface </a:t>
            </a:r>
            <a:r>
              <a:rPr lang="nl-NL" sz="2200" dirty="0" err="1"/>
              <a:t>deactivation</a:t>
            </a:r>
            <a:endParaRPr lang="nl-NL" sz="2200" dirty="0"/>
          </a:p>
          <a:p>
            <a:endParaRPr lang="nl-NL" sz="2200" dirty="0"/>
          </a:p>
        </p:txBody>
      </p:sp>
      <p:pic>
        <p:nvPicPr>
          <p:cNvPr id="6" name="Afbeelding 5">
            <a:extLst>
              <a:ext uri="{FF2B5EF4-FFF2-40B4-BE49-F238E27FC236}">
                <a16:creationId xmlns:a16="http://schemas.microsoft.com/office/drawing/2014/main" id="{D38D42B5-4AFB-A0FE-5F3A-9666FF1A758E}"/>
              </a:ext>
            </a:extLst>
          </p:cNvPr>
          <p:cNvPicPr>
            <a:picLocks noChangeAspect="1"/>
          </p:cNvPicPr>
          <p:nvPr/>
        </p:nvPicPr>
        <p:blipFill>
          <a:blip r:embed="rId2"/>
          <a:stretch>
            <a:fillRect/>
          </a:stretch>
        </p:blipFill>
        <p:spPr>
          <a:xfrm>
            <a:off x="4355129" y="1403003"/>
            <a:ext cx="7703240" cy="4051993"/>
          </a:xfrm>
          <a:prstGeom prst="rect">
            <a:avLst/>
          </a:prstGeom>
        </p:spPr>
      </p:pic>
      <p:sp>
        <p:nvSpPr>
          <p:cNvPr id="7" name="Tijdelijke aanduiding voor dianummer 6">
            <a:extLst>
              <a:ext uri="{FF2B5EF4-FFF2-40B4-BE49-F238E27FC236}">
                <a16:creationId xmlns:a16="http://schemas.microsoft.com/office/drawing/2014/main" id="{83A68143-8EB4-EE1B-8809-7914301A3C23}"/>
              </a:ext>
            </a:extLst>
          </p:cNvPr>
          <p:cNvSpPr>
            <a:spLocks noGrp="1"/>
          </p:cNvSpPr>
          <p:nvPr>
            <p:ph type="sldNum" sz="quarter" idx="12"/>
          </p:nvPr>
        </p:nvSpPr>
        <p:spPr/>
        <p:txBody>
          <a:bodyPr/>
          <a:lstStyle/>
          <a:p>
            <a:fld id="{CADF88E0-ACB6-428A-938B-CF34B522E9CE}" type="slidenum">
              <a:rPr lang="nl-NL" smtClean="0"/>
              <a:t>5</a:t>
            </a:fld>
            <a:endParaRPr lang="nl-NL"/>
          </a:p>
        </p:txBody>
      </p:sp>
    </p:spTree>
    <p:extLst>
      <p:ext uri="{BB962C8B-B14F-4D97-AF65-F5344CB8AC3E}">
        <p14:creationId xmlns:p14="http://schemas.microsoft.com/office/powerpoint/2010/main" val="35635914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Experimental</a:t>
            </a:r>
            <a:r>
              <a:rPr lang="nl-NL" sz="3600" dirty="0"/>
              <a:t> setup - array</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833328" y="1860317"/>
            <a:ext cx="10515600" cy="4351338"/>
          </a:xfrm>
        </p:spPr>
        <p:txBody>
          <a:bodyPr>
            <a:normAutofit/>
          </a:bodyPr>
          <a:lstStyle/>
          <a:p>
            <a:endParaRPr lang="nl-NL" sz="2400" dirty="0"/>
          </a:p>
          <a:p>
            <a:endParaRPr lang="nl-NL" sz="20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 name="Afbeelding 3">
            <a:extLst>
              <a:ext uri="{FF2B5EF4-FFF2-40B4-BE49-F238E27FC236}">
                <a16:creationId xmlns:a16="http://schemas.microsoft.com/office/drawing/2014/main" id="{B56EB76F-72D2-E8C6-956C-656300A0FF44}"/>
              </a:ext>
            </a:extLst>
          </p:cNvPr>
          <p:cNvPicPr>
            <a:picLocks noChangeAspect="1"/>
          </p:cNvPicPr>
          <p:nvPr/>
        </p:nvPicPr>
        <p:blipFill>
          <a:blip r:embed="rId2"/>
          <a:stretch>
            <a:fillRect/>
          </a:stretch>
        </p:blipFill>
        <p:spPr>
          <a:xfrm>
            <a:off x="318978" y="2259573"/>
            <a:ext cx="5772150" cy="3552825"/>
          </a:xfrm>
          <a:prstGeom prst="rect">
            <a:avLst/>
          </a:prstGeom>
        </p:spPr>
      </p:pic>
      <p:pic>
        <p:nvPicPr>
          <p:cNvPr id="6" name="Afbeelding 5">
            <a:extLst>
              <a:ext uri="{FF2B5EF4-FFF2-40B4-BE49-F238E27FC236}">
                <a16:creationId xmlns:a16="http://schemas.microsoft.com/office/drawing/2014/main" id="{D697B684-C29B-4CB5-3837-9C40DACCCC48}"/>
              </a:ext>
            </a:extLst>
          </p:cNvPr>
          <p:cNvPicPr>
            <a:picLocks noChangeAspect="1"/>
          </p:cNvPicPr>
          <p:nvPr/>
        </p:nvPicPr>
        <p:blipFill>
          <a:blip r:embed="rId3"/>
          <a:stretch>
            <a:fillRect/>
          </a:stretch>
        </p:blipFill>
        <p:spPr>
          <a:xfrm>
            <a:off x="6586428" y="1504950"/>
            <a:ext cx="5276850" cy="4762500"/>
          </a:xfrm>
          <a:prstGeom prst="rect">
            <a:avLst/>
          </a:prstGeom>
        </p:spPr>
      </p:pic>
      <p:sp>
        <p:nvSpPr>
          <p:cNvPr id="7" name="Tijdelijke aanduiding voor dianummer 6">
            <a:extLst>
              <a:ext uri="{FF2B5EF4-FFF2-40B4-BE49-F238E27FC236}">
                <a16:creationId xmlns:a16="http://schemas.microsoft.com/office/drawing/2014/main" id="{C2A7287B-F92E-06B5-4491-224FE6BCB213}"/>
              </a:ext>
            </a:extLst>
          </p:cNvPr>
          <p:cNvSpPr>
            <a:spLocks noGrp="1"/>
          </p:cNvSpPr>
          <p:nvPr>
            <p:ph type="sldNum" sz="quarter" idx="12"/>
          </p:nvPr>
        </p:nvSpPr>
        <p:spPr/>
        <p:txBody>
          <a:bodyPr/>
          <a:lstStyle/>
          <a:p>
            <a:fld id="{CADF88E0-ACB6-428A-938B-CF34B522E9CE}" type="slidenum">
              <a:rPr lang="nl-NL" smtClean="0"/>
              <a:t>6</a:t>
            </a:fld>
            <a:endParaRPr lang="nl-NL"/>
          </a:p>
        </p:txBody>
      </p:sp>
    </p:spTree>
    <p:extLst>
      <p:ext uri="{BB962C8B-B14F-4D97-AF65-F5344CB8AC3E}">
        <p14:creationId xmlns:p14="http://schemas.microsoft.com/office/powerpoint/2010/main" val="1461822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Revealing</a:t>
            </a:r>
            <a:r>
              <a:rPr lang="nl-NL" sz="3600" dirty="0"/>
              <a:t> </a:t>
            </a:r>
            <a:r>
              <a:rPr lang="nl-NL" sz="3600" dirty="0" err="1"/>
              <a:t>the</a:t>
            </a:r>
            <a:r>
              <a:rPr lang="nl-NL" sz="3600" dirty="0"/>
              <a:t> </a:t>
            </a:r>
            <a:r>
              <a:rPr lang="nl-NL" sz="3600" dirty="0" err="1"/>
              <a:t>dynamics</a:t>
            </a:r>
            <a:r>
              <a:rPr lang="nl-NL" sz="3600" dirty="0"/>
              <a:t> - array</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803926" y="2955291"/>
            <a:ext cx="10515600" cy="4351338"/>
          </a:xfrm>
        </p:spPr>
        <p:txBody>
          <a:bodyPr>
            <a:normAutofit/>
          </a:bodyPr>
          <a:lstStyle/>
          <a:p>
            <a:r>
              <a:rPr lang="nl-NL" dirty="0"/>
              <a:t>Steady approach </a:t>
            </a:r>
            <a:r>
              <a:rPr lang="nl-NL" dirty="0" err="1"/>
              <a:t>and</a:t>
            </a:r>
            <a:r>
              <a:rPr lang="nl-NL" dirty="0"/>
              <a:t> </a:t>
            </a:r>
            <a:r>
              <a:rPr lang="nl-NL" dirty="0" err="1"/>
              <a:t>detachment</a:t>
            </a:r>
            <a:endParaRPr lang="nl-NL" dirty="0"/>
          </a:p>
          <a:p>
            <a:r>
              <a:rPr lang="nl-NL" dirty="0" err="1"/>
              <a:t>Probabilistic</a:t>
            </a:r>
            <a:endParaRPr lang="nl-NL" dirty="0"/>
          </a:p>
          <a:p>
            <a:endParaRPr lang="nl-NL" sz="2400" dirty="0"/>
          </a:p>
          <a:p>
            <a:endParaRPr lang="nl-NL" sz="20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a:extLst>
              <a:ext uri="{FF2B5EF4-FFF2-40B4-BE49-F238E27FC236}">
                <a16:creationId xmlns:a16="http://schemas.microsoft.com/office/drawing/2014/main" id="{E3A1AF5D-DDC3-DAF0-CFF5-4680B0AEADCF}"/>
              </a:ext>
            </a:extLst>
          </p:cNvPr>
          <p:cNvPicPr>
            <a:picLocks noChangeAspect="1"/>
          </p:cNvPicPr>
          <p:nvPr/>
        </p:nvPicPr>
        <p:blipFill>
          <a:blip r:embed="rId2"/>
          <a:stretch>
            <a:fillRect/>
          </a:stretch>
        </p:blipFill>
        <p:spPr>
          <a:xfrm>
            <a:off x="5429839" y="1629728"/>
            <a:ext cx="6088557" cy="4549692"/>
          </a:xfrm>
          <a:prstGeom prst="rect">
            <a:avLst/>
          </a:prstGeom>
        </p:spPr>
      </p:pic>
      <p:sp>
        <p:nvSpPr>
          <p:cNvPr id="5" name="Tijdelijke aanduiding voor dianummer 4">
            <a:extLst>
              <a:ext uri="{FF2B5EF4-FFF2-40B4-BE49-F238E27FC236}">
                <a16:creationId xmlns:a16="http://schemas.microsoft.com/office/drawing/2014/main" id="{458565DE-99F0-B7E7-D5CF-C99A22D3A2B5}"/>
              </a:ext>
            </a:extLst>
          </p:cNvPr>
          <p:cNvSpPr>
            <a:spLocks noGrp="1"/>
          </p:cNvSpPr>
          <p:nvPr>
            <p:ph type="sldNum" sz="quarter" idx="12"/>
          </p:nvPr>
        </p:nvSpPr>
        <p:spPr/>
        <p:txBody>
          <a:bodyPr/>
          <a:lstStyle/>
          <a:p>
            <a:fld id="{CADF88E0-ACB6-428A-938B-CF34B522E9CE}" type="slidenum">
              <a:rPr lang="nl-NL" smtClean="0"/>
              <a:t>7</a:t>
            </a:fld>
            <a:endParaRPr lang="nl-NL"/>
          </a:p>
        </p:txBody>
      </p:sp>
      <p:cxnSp>
        <p:nvCxnSpPr>
          <p:cNvPr id="7" name="Rechte verbindingslijn met pijl 6">
            <a:extLst>
              <a:ext uri="{FF2B5EF4-FFF2-40B4-BE49-F238E27FC236}">
                <a16:creationId xmlns:a16="http://schemas.microsoft.com/office/drawing/2014/main" id="{5321E936-12D7-4969-B6FD-3DF7ECEE0142}"/>
              </a:ext>
            </a:extLst>
          </p:cNvPr>
          <p:cNvCxnSpPr/>
          <p:nvPr/>
        </p:nvCxnSpPr>
        <p:spPr>
          <a:xfrm flipH="1" flipV="1">
            <a:off x="6666271" y="2841523"/>
            <a:ext cx="560439" cy="1219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Rechte verbindingslijn met pijl 9">
            <a:extLst>
              <a:ext uri="{FF2B5EF4-FFF2-40B4-BE49-F238E27FC236}">
                <a16:creationId xmlns:a16="http://schemas.microsoft.com/office/drawing/2014/main" id="{4B857923-F121-CF5D-E4F9-5102237B6C58}"/>
              </a:ext>
            </a:extLst>
          </p:cNvPr>
          <p:cNvCxnSpPr>
            <a:cxnSpLocks/>
          </p:cNvCxnSpPr>
          <p:nvPr/>
        </p:nvCxnSpPr>
        <p:spPr>
          <a:xfrm rot="10800000" flipH="1" flipV="1">
            <a:off x="6386051" y="3564891"/>
            <a:ext cx="560439" cy="1219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8" name="Tekstvak 7">
            <a:extLst>
              <a:ext uri="{FF2B5EF4-FFF2-40B4-BE49-F238E27FC236}">
                <a16:creationId xmlns:a16="http://schemas.microsoft.com/office/drawing/2014/main" id="{956A6729-7C8F-9A17-8069-F22CA281AC29}"/>
              </a:ext>
            </a:extLst>
          </p:cNvPr>
          <p:cNvSpPr txBox="1"/>
          <p:nvPr/>
        </p:nvSpPr>
        <p:spPr>
          <a:xfrm>
            <a:off x="6992468" y="3164781"/>
            <a:ext cx="1190454" cy="400110"/>
          </a:xfrm>
          <a:prstGeom prst="rect">
            <a:avLst/>
          </a:prstGeom>
          <a:noFill/>
        </p:spPr>
        <p:txBody>
          <a:bodyPr wrap="none" rtlCol="0">
            <a:spAutoFit/>
          </a:bodyPr>
          <a:lstStyle/>
          <a:p>
            <a:r>
              <a:rPr lang="nl-NL" sz="2000" dirty="0"/>
              <a:t>Approach</a:t>
            </a:r>
            <a:endParaRPr lang="nl-NL" dirty="0"/>
          </a:p>
        </p:txBody>
      </p:sp>
      <p:sp>
        <p:nvSpPr>
          <p:cNvPr id="13" name="Tekstvak 12">
            <a:extLst>
              <a:ext uri="{FF2B5EF4-FFF2-40B4-BE49-F238E27FC236}">
                <a16:creationId xmlns:a16="http://schemas.microsoft.com/office/drawing/2014/main" id="{5371E671-7AB3-C106-6BD4-C0811E470223}"/>
              </a:ext>
            </a:extLst>
          </p:cNvPr>
          <p:cNvSpPr txBox="1"/>
          <p:nvPr/>
        </p:nvSpPr>
        <p:spPr>
          <a:xfrm>
            <a:off x="5266187" y="4424272"/>
            <a:ext cx="1471428" cy="400110"/>
          </a:xfrm>
          <a:prstGeom prst="rect">
            <a:avLst/>
          </a:prstGeom>
          <a:noFill/>
        </p:spPr>
        <p:txBody>
          <a:bodyPr wrap="none" rtlCol="0">
            <a:spAutoFit/>
          </a:bodyPr>
          <a:lstStyle/>
          <a:p>
            <a:r>
              <a:rPr lang="en-GB" sz="2000" dirty="0"/>
              <a:t>Detachment</a:t>
            </a:r>
            <a:endParaRPr lang="en-GB" dirty="0"/>
          </a:p>
        </p:txBody>
      </p:sp>
    </p:spTree>
    <p:extLst>
      <p:ext uri="{BB962C8B-B14F-4D97-AF65-F5344CB8AC3E}">
        <p14:creationId xmlns:p14="http://schemas.microsoft.com/office/powerpoint/2010/main" val="37131112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Experimental</a:t>
            </a:r>
            <a:r>
              <a:rPr lang="nl-NL" sz="3600" dirty="0"/>
              <a:t> setup – single suction cup</a:t>
            </a:r>
          </a:p>
        </p:txBody>
      </p:sp>
      <p:sp>
        <p:nvSpPr>
          <p:cNvPr id="3" name="Tijdelijke aanduiding voor inhoud 2">
            <a:extLst>
              <a:ext uri="{FF2B5EF4-FFF2-40B4-BE49-F238E27FC236}">
                <a16:creationId xmlns:a16="http://schemas.microsoft.com/office/drawing/2014/main" id="{5E61F15B-CD74-4B25-87A1-B7ADBAD258F6}"/>
              </a:ext>
            </a:extLst>
          </p:cNvPr>
          <p:cNvSpPr>
            <a:spLocks noGrp="1"/>
          </p:cNvSpPr>
          <p:nvPr>
            <p:ph idx="1"/>
          </p:nvPr>
        </p:nvSpPr>
        <p:spPr>
          <a:xfrm>
            <a:off x="833328" y="1860317"/>
            <a:ext cx="10515600" cy="4351338"/>
          </a:xfrm>
        </p:spPr>
        <p:txBody>
          <a:bodyPr>
            <a:normAutofit/>
          </a:bodyPr>
          <a:lstStyle/>
          <a:p>
            <a:endParaRPr lang="nl-NL" sz="2400" dirty="0"/>
          </a:p>
          <a:p>
            <a:endParaRPr lang="nl-NL" sz="2000" dirty="0"/>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8" name="Afbeelding 7">
            <a:extLst>
              <a:ext uri="{FF2B5EF4-FFF2-40B4-BE49-F238E27FC236}">
                <a16:creationId xmlns:a16="http://schemas.microsoft.com/office/drawing/2014/main" id="{4863ACF4-B4E3-068B-2B2A-9ABE1AAC4FB8}"/>
              </a:ext>
            </a:extLst>
          </p:cNvPr>
          <p:cNvPicPr>
            <a:picLocks noChangeAspect="1"/>
          </p:cNvPicPr>
          <p:nvPr/>
        </p:nvPicPr>
        <p:blipFill>
          <a:blip r:embed="rId2"/>
          <a:stretch>
            <a:fillRect/>
          </a:stretch>
        </p:blipFill>
        <p:spPr>
          <a:xfrm>
            <a:off x="5510559" y="1697061"/>
            <a:ext cx="6681441" cy="4677847"/>
          </a:xfrm>
          <a:prstGeom prst="rect">
            <a:avLst/>
          </a:prstGeom>
        </p:spPr>
      </p:pic>
      <p:pic>
        <p:nvPicPr>
          <p:cNvPr id="10" name="Afbeelding 9">
            <a:extLst>
              <a:ext uri="{FF2B5EF4-FFF2-40B4-BE49-F238E27FC236}">
                <a16:creationId xmlns:a16="http://schemas.microsoft.com/office/drawing/2014/main" id="{F8A3AA4F-7704-4AFC-DEB5-D5AC216215A6}"/>
              </a:ext>
            </a:extLst>
          </p:cNvPr>
          <p:cNvPicPr>
            <a:picLocks noChangeAspect="1"/>
          </p:cNvPicPr>
          <p:nvPr/>
        </p:nvPicPr>
        <p:blipFill>
          <a:blip r:embed="rId3"/>
          <a:stretch>
            <a:fillRect/>
          </a:stretch>
        </p:blipFill>
        <p:spPr>
          <a:xfrm>
            <a:off x="497070" y="2219044"/>
            <a:ext cx="4816283" cy="3633879"/>
          </a:xfrm>
          <a:prstGeom prst="rect">
            <a:avLst/>
          </a:prstGeom>
        </p:spPr>
      </p:pic>
      <p:sp>
        <p:nvSpPr>
          <p:cNvPr id="12" name="Tijdelijke aanduiding voor dianummer 11">
            <a:extLst>
              <a:ext uri="{FF2B5EF4-FFF2-40B4-BE49-F238E27FC236}">
                <a16:creationId xmlns:a16="http://schemas.microsoft.com/office/drawing/2014/main" id="{B64B72A3-3F4F-7D7A-2FE8-76F8C2212639}"/>
              </a:ext>
            </a:extLst>
          </p:cNvPr>
          <p:cNvSpPr>
            <a:spLocks noGrp="1"/>
          </p:cNvSpPr>
          <p:nvPr>
            <p:ph type="sldNum" sz="quarter" idx="12"/>
          </p:nvPr>
        </p:nvSpPr>
        <p:spPr/>
        <p:txBody>
          <a:bodyPr/>
          <a:lstStyle/>
          <a:p>
            <a:fld id="{CADF88E0-ACB6-428A-938B-CF34B522E9CE}" type="slidenum">
              <a:rPr lang="nl-NL" smtClean="0"/>
              <a:t>8</a:t>
            </a:fld>
            <a:endParaRPr lang="nl-NL"/>
          </a:p>
        </p:txBody>
      </p:sp>
    </p:spTree>
    <p:extLst>
      <p:ext uri="{BB962C8B-B14F-4D97-AF65-F5344CB8AC3E}">
        <p14:creationId xmlns:p14="http://schemas.microsoft.com/office/powerpoint/2010/main" val="10174708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kstvak 6">
            <a:extLst>
              <a:ext uri="{FF2B5EF4-FFF2-40B4-BE49-F238E27FC236}">
                <a16:creationId xmlns:a16="http://schemas.microsoft.com/office/drawing/2014/main" id="{E949530A-82FB-0EB7-EB2E-D34AC9109E72}"/>
              </a:ext>
            </a:extLst>
          </p:cNvPr>
          <p:cNvSpPr txBox="1"/>
          <p:nvPr/>
        </p:nvSpPr>
        <p:spPr>
          <a:xfrm>
            <a:off x="1391257" y="3006266"/>
            <a:ext cx="3819525" cy="954107"/>
          </a:xfrm>
          <a:prstGeom prst="rect">
            <a:avLst/>
          </a:prstGeom>
          <a:noFill/>
        </p:spPr>
        <p:txBody>
          <a:bodyPr wrap="square" rtlCol="0">
            <a:spAutoFit/>
          </a:bodyPr>
          <a:lstStyle/>
          <a:p>
            <a:r>
              <a:rPr lang="nl-NL" sz="2800" dirty="0"/>
              <a:t>Data for </a:t>
            </a:r>
            <a:r>
              <a:rPr lang="nl-NL" sz="2800" dirty="0" err="1"/>
              <a:t>all</a:t>
            </a:r>
            <a:r>
              <a:rPr lang="nl-NL" sz="2800" dirty="0"/>
              <a:t> suction cups </a:t>
            </a:r>
            <a:r>
              <a:rPr lang="nl-NL" sz="2800" dirty="0" err="1"/>
              <a:t>plotted</a:t>
            </a:r>
            <a:r>
              <a:rPr lang="nl-NL" sz="2800" dirty="0"/>
              <a:t> </a:t>
            </a:r>
            <a:r>
              <a:rPr lang="nl-NL" sz="2800" dirty="0" err="1"/>
              <a:t>against</a:t>
            </a:r>
            <a:r>
              <a:rPr lang="nl-NL" sz="2800" dirty="0"/>
              <a:t> N</a:t>
            </a:r>
          </a:p>
        </p:txBody>
      </p:sp>
      <p:sp>
        <p:nvSpPr>
          <p:cNvPr id="6" name="Tekstvak 5">
            <a:extLst>
              <a:ext uri="{FF2B5EF4-FFF2-40B4-BE49-F238E27FC236}">
                <a16:creationId xmlns:a16="http://schemas.microsoft.com/office/drawing/2014/main" id="{D324B32C-48E8-9124-F7D4-9BA592E364A8}"/>
              </a:ext>
            </a:extLst>
          </p:cNvPr>
          <p:cNvSpPr txBox="1"/>
          <p:nvPr/>
        </p:nvSpPr>
        <p:spPr>
          <a:xfrm>
            <a:off x="7362825" y="2790821"/>
            <a:ext cx="3562350" cy="1384995"/>
          </a:xfrm>
          <a:prstGeom prst="rect">
            <a:avLst/>
          </a:prstGeom>
          <a:noFill/>
        </p:spPr>
        <p:txBody>
          <a:bodyPr wrap="square" rtlCol="0">
            <a:spAutoFit/>
          </a:bodyPr>
          <a:lstStyle/>
          <a:p>
            <a:r>
              <a:rPr lang="nl-NL" sz="2800" dirty="0"/>
              <a:t>Data </a:t>
            </a:r>
            <a:r>
              <a:rPr lang="nl-NL" sz="2800" dirty="0" err="1"/>
              <a:t>obtained</a:t>
            </a:r>
            <a:r>
              <a:rPr lang="nl-NL" sz="2800" dirty="0"/>
              <a:t> </a:t>
            </a:r>
            <a:r>
              <a:rPr lang="nl-NL" sz="2800" dirty="0" err="1"/>
              <a:t>from</a:t>
            </a:r>
            <a:r>
              <a:rPr lang="nl-NL" sz="2800" dirty="0"/>
              <a:t> </a:t>
            </a:r>
            <a:r>
              <a:rPr lang="nl-NL" sz="2800" dirty="0" err="1"/>
              <a:t>measuring</a:t>
            </a:r>
            <a:r>
              <a:rPr lang="nl-NL" sz="2800" dirty="0"/>
              <a:t> a single suction cup </a:t>
            </a:r>
            <a:r>
              <a:rPr lang="nl-NL" sz="2800" dirty="0" err="1"/>
              <a:t>overnight</a:t>
            </a:r>
            <a:endParaRPr lang="nl-NL" sz="2800" dirty="0"/>
          </a:p>
        </p:txBody>
      </p:sp>
      <p:sp>
        <p:nvSpPr>
          <p:cNvPr id="2" name="Titel 1">
            <a:extLst>
              <a:ext uri="{FF2B5EF4-FFF2-40B4-BE49-F238E27FC236}">
                <a16:creationId xmlns:a16="http://schemas.microsoft.com/office/drawing/2014/main" id="{26ED8547-CFA0-42FB-B5B6-70B0149628A0}"/>
              </a:ext>
            </a:extLst>
          </p:cNvPr>
          <p:cNvSpPr>
            <a:spLocks noGrp="1"/>
          </p:cNvSpPr>
          <p:nvPr>
            <p:ph type="title"/>
          </p:nvPr>
        </p:nvSpPr>
        <p:spPr>
          <a:xfrm>
            <a:off x="838200" y="304165"/>
            <a:ext cx="10515600" cy="1325563"/>
          </a:xfrm>
        </p:spPr>
        <p:txBody>
          <a:bodyPr>
            <a:normAutofit/>
          </a:bodyPr>
          <a:lstStyle/>
          <a:p>
            <a:r>
              <a:rPr lang="nl-NL" sz="3600" dirty="0" err="1"/>
              <a:t>Revealing</a:t>
            </a:r>
            <a:r>
              <a:rPr lang="nl-NL" sz="3600" dirty="0"/>
              <a:t> </a:t>
            </a:r>
            <a:r>
              <a:rPr lang="nl-NL" sz="3600" dirty="0" err="1"/>
              <a:t>the</a:t>
            </a:r>
            <a:r>
              <a:rPr lang="nl-NL" sz="3600" dirty="0"/>
              <a:t> </a:t>
            </a:r>
            <a:r>
              <a:rPr lang="nl-NL" sz="3600" dirty="0" err="1"/>
              <a:t>dynamics</a:t>
            </a:r>
            <a:r>
              <a:rPr lang="nl-NL" sz="3600" dirty="0"/>
              <a:t> – single suction cup</a:t>
            </a:r>
          </a:p>
        </p:txBody>
      </p:sp>
      <p:sp>
        <p:nvSpPr>
          <p:cNvPr id="11" name="Rechthoek 10">
            <a:extLst>
              <a:ext uri="{FF2B5EF4-FFF2-40B4-BE49-F238E27FC236}">
                <a16:creationId xmlns:a16="http://schemas.microsoft.com/office/drawing/2014/main" id="{64FE2BD5-43CA-46C1-8700-3F1E98E2FA8F}"/>
              </a:ext>
            </a:extLst>
          </p:cNvPr>
          <p:cNvSpPr/>
          <p:nvPr/>
        </p:nvSpPr>
        <p:spPr>
          <a:xfrm>
            <a:off x="1028700" y="1457325"/>
            <a:ext cx="2486025" cy="95250"/>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Afbeelding 11">
            <a:extLst>
              <a:ext uri="{FF2B5EF4-FFF2-40B4-BE49-F238E27FC236}">
                <a16:creationId xmlns:a16="http://schemas.microsoft.com/office/drawing/2014/main" id="{121CC320-ECE9-ECCF-E0D4-11AF5E88C931}"/>
              </a:ext>
            </a:extLst>
          </p:cNvPr>
          <p:cNvPicPr>
            <a:picLocks noChangeAspect="1"/>
          </p:cNvPicPr>
          <p:nvPr/>
        </p:nvPicPr>
        <p:blipFill>
          <a:blip r:embed="rId2"/>
          <a:stretch>
            <a:fillRect/>
          </a:stretch>
        </p:blipFill>
        <p:spPr>
          <a:xfrm>
            <a:off x="6304334" y="1860317"/>
            <a:ext cx="5173291" cy="3879968"/>
          </a:xfrm>
          <a:prstGeom prst="rect">
            <a:avLst/>
          </a:prstGeom>
        </p:spPr>
      </p:pic>
      <p:sp>
        <p:nvSpPr>
          <p:cNvPr id="13" name="Tijdelijke aanduiding voor dianummer 12">
            <a:extLst>
              <a:ext uri="{FF2B5EF4-FFF2-40B4-BE49-F238E27FC236}">
                <a16:creationId xmlns:a16="http://schemas.microsoft.com/office/drawing/2014/main" id="{4E255FC3-2441-66D2-8095-759035DD36EA}"/>
              </a:ext>
            </a:extLst>
          </p:cNvPr>
          <p:cNvSpPr>
            <a:spLocks noGrp="1"/>
          </p:cNvSpPr>
          <p:nvPr>
            <p:ph type="sldNum" sz="quarter" idx="12"/>
          </p:nvPr>
        </p:nvSpPr>
        <p:spPr/>
        <p:txBody>
          <a:bodyPr/>
          <a:lstStyle/>
          <a:p>
            <a:fld id="{CADF88E0-ACB6-428A-938B-CF34B522E9CE}" type="slidenum">
              <a:rPr lang="nl-NL" smtClean="0"/>
              <a:t>9</a:t>
            </a:fld>
            <a:endParaRPr lang="nl-NL"/>
          </a:p>
        </p:txBody>
      </p:sp>
      <p:grpSp>
        <p:nvGrpSpPr>
          <p:cNvPr id="18" name="Groep 17">
            <a:extLst>
              <a:ext uri="{FF2B5EF4-FFF2-40B4-BE49-F238E27FC236}">
                <a16:creationId xmlns:a16="http://schemas.microsoft.com/office/drawing/2014/main" id="{4AFA761D-2829-031B-7554-A34933CB01F8}"/>
              </a:ext>
            </a:extLst>
          </p:cNvPr>
          <p:cNvGrpSpPr/>
          <p:nvPr/>
        </p:nvGrpSpPr>
        <p:grpSpPr>
          <a:xfrm>
            <a:off x="714375" y="1869842"/>
            <a:ext cx="5173290" cy="3877550"/>
            <a:chOff x="714375" y="1860317"/>
            <a:chExt cx="5173290" cy="3877550"/>
          </a:xfrm>
        </p:grpSpPr>
        <p:pic>
          <p:nvPicPr>
            <p:cNvPr id="4" name="Afbeelding 3">
              <a:extLst>
                <a:ext uri="{FF2B5EF4-FFF2-40B4-BE49-F238E27FC236}">
                  <a16:creationId xmlns:a16="http://schemas.microsoft.com/office/drawing/2014/main" id="{FEB3FAB7-F29D-46E3-0C7E-44206B3F0797}"/>
                </a:ext>
              </a:extLst>
            </p:cNvPr>
            <p:cNvPicPr>
              <a:picLocks noChangeAspect="1"/>
            </p:cNvPicPr>
            <p:nvPr/>
          </p:nvPicPr>
          <p:blipFill>
            <a:blip r:embed="rId3"/>
            <a:stretch>
              <a:fillRect/>
            </a:stretch>
          </p:blipFill>
          <p:spPr>
            <a:xfrm>
              <a:off x="714375" y="1860317"/>
              <a:ext cx="5173290" cy="3877550"/>
            </a:xfrm>
            <a:prstGeom prst="rect">
              <a:avLst/>
            </a:prstGeom>
          </p:spPr>
        </p:pic>
        <p:sp>
          <p:nvSpPr>
            <p:cNvPr id="14" name="Tekstvak 13">
              <a:extLst>
                <a:ext uri="{FF2B5EF4-FFF2-40B4-BE49-F238E27FC236}">
                  <a16:creationId xmlns:a16="http://schemas.microsoft.com/office/drawing/2014/main" id="{44E1FE46-E83A-C976-A854-DD536609B116}"/>
                </a:ext>
              </a:extLst>
            </p:cNvPr>
            <p:cNvSpPr txBox="1"/>
            <p:nvPr/>
          </p:nvSpPr>
          <p:spPr>
            <a:xfrm>
              <a:off x="2271712" y="2871019"/>
              <a:ext cx="261610" cy="461665"/>
            </a:xfrm>
            <a:prstGeom prst="rect">
              <a:avLst/>
            </a:prstGeom>
            <a:noFill/>
          </p:spPr>
          <p:txBody>
            <a:bodyPr wrap="none" rtlCol="0">
              <a:spAutoFit/>
            </a:bodyPr>
            <a:lstStyle/>
            <a:p>
              <a:r>
                <a:rPr lang="nl-NL" sz="2400" dirty="0"/>
                <a:t>I</a:t>
              </a:r>
              <a:endParaRPr lang="nl-NL" dirty="0"/>
            </a:p>
          </p:txBody>
        </p:sp>
        <p:sp>
          <p:nvSpPr>
            <p:cNvPr id="15" name="Tekstvak 14">
              <a:extLst>
                <a:ext uri="{FF2B5EF4-FFF2-40B4-BE49-F238E27FC236}">
                  <a16:creationId xmlns:a16="http://schemas.microsoft.com/office/drawing/2014/main" id="{79ABC505-63AB-6631-FD85-D2F28B9D8D06}"/>
                </a:ext>
              </a:extLst>
            </p:cNvPr>
            <p:cNvSpPr txBox="1"/>
            <p:nvPr/>
          </p:nvSpPr>
          <p:spPr>
            <a:xfrm>
              <a:off x="1894101" y="2409354"/>
              <a:ext cx="338554" cy="461665"/>
            </a:xfrm>
            <a:prstGeom prst="rect">
              <a:avLst/>
            </a:prstGeom>
            <a:noFill/>
          </p:spPr>
          <p:txBody>
            <a:bodyPr wrap="none" rtlCol="0">
              <a:spAutoFit/>
            </a:bodyPr>
            <a:lstStyle/>
            <a:p>
              <a:r>
                <a:rPr lang="nl-NL" sz="2400" dirty="0"/>
                <a:t>II</a:t>
              </a:r>
              <a:endParaRPr lang="nl-NL" dirty="0"/>
            </a:p>
          </p:txBody>
        </p:sp>
        <p:sp>
          <p:nvSpPr>
            <p:cNvPr id="16" name="Tekstvak 15">
              <a:extLst>
                <a:ext uri="{FF2B5EF4-FFF2-40B4-BE49-F238E27FC236}">
                  <a16:creationId xmlns:a16="http://schemas.microsoft.com/office/drawing/2014/main" id="{8AEE9DA5-083F-6D78-66CC-16BA65683D26}"/>
                </a:ext>
              </a:extLst>
            </p:cNvPr>
            <p:cNvSpPr txBox="1"/>
            <p:nvPr/>
          </p:nvSpPr>
          <p:spPr>
            <a:xfrm>
              <a:off x="2140935" y="4016968"/>
              <a:ext cx="415498" cy="461665"/>
            </a:xfrm>
            <a:prstGeom prst="rect">
              <a:avLst/>
            </a:prstGeom>
            <a:noFill/>
          </p:spPr>
          <p:txBody>
            <a:bodyPr wrap="none" rtlCol="0">
              <a:spAutoFit/>
            </a:bodyPr>
            <a:lstStyle/>
            <a:p>
              <a:r>
                <a:rPr lang="nl-NL" sz="2400" dirty="0"/>
                <a:t>III</a:t>
              </a:r>
              <a:endParaRPr lang="nl-NL" dirty="0"/>
            </a:p>
          </p:txBody>
        </p:sp>
        <p:sp>
          <p:nvSpPr>
            <p:cNvPr id="17" name="Tekstvak 16">
              <a:extLst>
                <a:ext uri="{FF2B5EF4-FFF2-40B4-BE49-F238E27FC236}">
                  <a16:creationId xmlns:a16="http://schemas.microsoft.com/office/drawing/2014/main" id="{66136023-07C9-85B1-37EA-F992FC53211A}"/>
                </a:ext>
              </a:extLst>
            </p:cNvPr>
            <p:cNvSpPr txBox="1"/>
            <p:nvPr/>
          </p:nvSpPr>
          <p:spPr>
            <a:xfrm>
              <a:off x="3552583" y="3864787"/>
              <a:ext cx="338554" cy="461665"/>
            </a:xfrm>
            <a:prstGeom prst="rect">
              <a:avLst/>
            </a:prstGeom>
            <a:noFill/>
          </p:spPr>
          <p:txBody>
            <a:bodyPr wrap="none" rtlCol="0">
              <a:spAutoFit/>
            </a:bodyPr>
            <a:lstStyle/>
            <a:p>
              <a:r>
                <a:rPr lang="nl-NL" sz="2400" dirty="0"/>
                <a:t>*</a:t>
              </a:r>
              <a:endParaRPr lang="nl-NL" dirty="0"/>
            </a:p>
          </p:txBody>
        </p:sp>
      </p:grpSp>
    </p:spTree>
    <p:extLst>
      <p:ext uri="{BB962C8B-B14F-4D97-AF65-F5344CB8AC3E}">
        <p14:creationId xmlns:p14="http://schemas.microsoft.com/office/powerpoint/2010/main" val="456118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Kantoorthema">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3078</TotalTime>
  <Words>208</Words>
  <Application>Microsoft Office PowerPoint</Application>
  <PresentationFormat>Breedbeeld</PresentationFormat>
  <Paragraphs>77</Paragraphs>
  <Slides>16</Slides>
  <Notes>0</Notes>
  <HiddenSlides>0</HiddenSlides>
  <MMClips>0</MMClips>
  <ScaleCrop>false</ScaleCrop>
  <HeadingPairs>
    <vt:vector size="6" baseType="variant">
      <vt:variant>
        <vt:lpstr>Gebruikte lettertypen</vt:lpstr>
      </vt:variant>
      <vt:variant>
        <vt:i4>4</vt:i4>
      </vt:variant>
      <vt:variant>
        <vt:lpstr>Thema</vt:lpstr>
      </vt:variant>
      <vt:variant>
        <vt:i4>1</vt:i4>
      </vt:variant>
      <vt:variant>
        <vt:lpstr>Diatitels</vt:lpstr>
      </vt:variant>
      <vt:variant>
        <vt:i4>16</vt:i4>
      </vt:variant>
    </vt:vector>
  </HeadingPairs>
  <TitlesOfParts>
    <vt:vector size="21" baseType="lpstr">
      <vt:lpstr>Arial</vt:lpstr>
      <vt:lpstr>Calibri</vt:lpstr>
      <vt:lpstr>Calibri Light</vt:lpstr>
      <vt:lpstr>Cambria Math</vt:lpstr>
      <vt:lpstr>Kantoorthema</vt:lpstr>
      <vt:lpstr>United we stand, divided we still suck…</vt:lpstr>
      <vt:lpstr>Natural and man-made adhesives: periodicity is key</vt:lpstr>
      <vt:lpstr>Contents</vt:lpstr>
      <vt:lpstr>Suction cup array</vt:lpstr>
      <vt:lpstr>Surface preparation</vt:lpstr>
      <vt:lpstr>Experimental setup - array</vt:lpstr>
      <vt:lpstr>Revealing the dynamics - array</vt:lpstr>
      <vt:lpstr>Experimental setup – single suction cup</vt:lpstr>
      <vt:lpstr>Revealing the dynamics – single suction cup</vt:lpstr>
      <vt:lpstr>Revealing the dynamics – single suction cup</vt:lpstr>
      <vt:lpstr>Revealing the dynamics – single suction cup</vt:lpstr>
      <vt:lpstr>Understanding suction cups in array</vt:lpstr>
      <vt:lpstr>Towards understanding suction cup arrays</vt:lpstr>
      <vt:lpstr>Conclusion</vt:lpstr>
      <vt:lpstr>Any questions? </vt:lpstr>
      <vt:lpstr>Acknowledgements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Nicolai, Annis</dc:creator>
  <cp:lastModifiedBy>Berg, Million van den</cp:lastModifiedBy>
  <cp:revision>44</cp:revision>
  <dcterms:created xsi:type="dcterms:W3CDTF">2022-01-21T15:27:08Z</dcterms:created>
  <dcterms:modified xsi:type="dcterms:W3CDTF">2022-06-08T06:06:39Z</dcterms:modified>
</cp:coreProperties>
</file>